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Montserrat ExtraBold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MontserratExtraBold-bold.fntdata"/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Montserrat-regular.fntdata"/><Relationship Id="rId21" Type="http://schemas.openxmlformats.org/officeDocument/2006/relationships/font" Target="fonts/Montserrat-boldItalic.fntdata"/><Relationship Id="rId3" Type="http://schemas.openxmlformats.org/officeDocument/2006/relationships/slideMaster" Target="slideMasters/slideMaster1.xml"/><Relationship Id="rId25" Type="http://schemas.openxmlformats.org/officeDocument/2006/relationships/font" Target="fonts/MontserratMedium-boldItalic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0" Type="http://schemas.openxmlformats.org/officeDocument/2006/relationships/font" Target="fonts/Montserrat-italic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29" Type="http://schemas.openxmlformats.org/officeDocument/2006/relationships/customXml" Target="../customXml/item2.xml"/><Relationship Id="rId24" Type="http://schemas.openxmlformats.org/officeDocument/2006/relationships/font" Target="fonts/MontserratMedium-italic.fntdata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font" Target="fonts/MontserratMedium-bold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customXml" Target="../customXml/item1.xml"/><Relationship Id="rId10" Type="http://schemas.openxmlformats.org/officeDocument/2006/relationships/slide" Target="slides/slide6.xml"/><Relationship Id="rId19" Type="http://schemas.openxmlformats.org/officeDocument/2006/relationships/font" Target="fonts/Montserrat-bold.fntdata"/><Relationship Id="rId22" Type="http://schemas.openxmlformats.org/officeDocument/2006/relationships/font" Target="fonts/MontserratMedium-regular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font" Target="fonts/MontserratExtraBold-boldItalic.fntdata"/><Relationship Id="rId14" Type="http://schemas.openxmlformats.org/officeDocument/2006/relationships/slide" Target="slides/slide10.xml"/><Relationship Id="rId30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Business Advisor, Engineer Senior Advisor (για manufacturing % R&amp;D), Fundraising advisor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Ειμαστε 4 ατομα, 1200 euros each (μικτα) → 5000 euros per month for 4 people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40.000 euros for πιστοποιησεις και production (10.000 σε πιστοποιησεις+30.000 batch products)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Για ενα χρονο θελουμε 100.000 ευρω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5.000 για 12 μηνες= 60.0000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60.000+40.000=100.000 ευρω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Για να κανουμε αυτα τα χρηματα του 1ου χρονου break even (εσοδα=εξοδα) θελουμε να πουλησουμε πανω απο 1000 συσκευες με περιπου 150 ευρω (κοστος) την συκευη (50 ευρω production για να εχουμε 100 ευρω κερδος each), low volume production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f9262ee2f_0_26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f9262ee2f_0_26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6 months -prototyping test → pilot testing με real customers → αυτος θα ειναι και 1ος costumer μας και training πελατη στην συσκευη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6 months-ετοιμη παραγωγη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13-14ο months→ 1η B2B πωληση, expected 50 κομμάτια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cb79da1811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cb79da1811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7f9262ee2f_0_26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7f9262ee2f_0_26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79da181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79da181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Ο πόνος στη μέση είναι μια σύγχρονη επιδημία!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100.000 εκατομμύρια εργατοώρες χάνονται κάθε χρόνο στις Η.Π.Α.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b79da18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b79da18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b79da181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b79da181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Οι ανθρωποι μας ζουν στην καρέκλα… Είμαστε εδώ για να το αλλάξουμε αυτό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from intelligent, fidus from multifidus muscle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b79da181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b79da181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pillow instead of smart chair → easy to adopt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f9262ee2f_0_26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f9262ee2f_0_26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collected: pressure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Αγορά/Market: user + customer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Ανεφερε ποσες καρεκλες υπαρχουν π.χ. Στην Αμερικη → αυτες ειναι και οι καρεκλες στις οποιες μπορουμε να ενσωματώσουμε την τεχνολογία μας (π.χ. αισθητήρες)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2 πιθανές αγορές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1η: δρομέας, skroutz → we provide them less productivity loss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2nd: B2C → reach him with affiliating marketing (15%) e.g. main influencers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E.g. Provide them with 35% discount 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Γενικά ειπε οτι η αγορα μπορει αν ανοιξει πολυ π.χ. Taxi drives, pilots (steady seatings), truck drivers → εδω θα εμενα σε gamers και office workers αλλα το βλεπουμε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Σαν ωραιο line προτεινε → “Οι ανθρωποι μας ζουν στην καρεκλα”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b79da181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b79da181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5" name="Google Shape;105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8" name="Google Shape;148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9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078225" y="4308700"/>
            <a:ext cx="754200" cy="754200"/>
          </a:xfrm>
          <a:prstGeom prst="ellipse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jpg"/><Relationship Id="rId4" Type="http://schemas.openxmlformats.org/officeDocument/2006/relationships/hyperlink" Target="https://content.iospress.com/articles/work/wor01287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spreadsheets/d/1JE9IF7orapiAltjtGViL-Ur9SvMwexuPRmR0cy-zoZw/edit#gid=0" TargetMode="External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Revolutionize Posture Awareness</a:t>
            </a:r>
            <a:endParaRPr/>
          </a:p>
        </p:txBody>
      </p:sp>
      <p:sp>
        <p:nvSpPr>
          <p:cNvPr id="160" name="Google Shape;160;p36"/>
          <p:cNvSpPr txBox="1"/>
          <p:nvPr>
            <p:ph idx="1" type="subTitle"/>
          </p:nvPr>
        </p:nvSpPr>
        <p:spPr>
          <a:xfrm>
            <a:off x="1912500" y="2956975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Let’s dive in..!</a:t>
            </a:r>
            <a:endParaRPr sz="2000"/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62" name="Google Shape;162;p36"/>
          <p:cNvSpPr/>
          <p:nvPr/>
        </p:nvSpPr>
        <p:spPr>
          <a:xfrm>
            <a:off x="7772400" y="4229100"/>
            <a:ext cx="1371600" cy="87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6"/>
          <p:cNvSpPr txBox="1"/>
          <p:nvPr/>
        </p:nvSpPr>
        <p:spPr>
          <a:xfrm>
            <a:off x="6638675" y="4130075"/>
            <a:ext cx="250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Anna Kafkoula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Stelios Lagaras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Stefania Douliaka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36"/>
          <p:cNvSpPr/>
          <p:nvPr/>
        </p:nvSpPr>
        <p:spPr>
          <a:xfrm>
            <a:off x="6258227" y="4390691"/>
            <a:ext cx="380444" cy="310077"/>
          </a:xfrm>
          <a:custGeom>
            <a:rect b="b" l="l" r="r" t="t"/>
            <a:pathLst>
              <a:path extrusionOk="0" h="9734" w="11943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900" y="3551675"/>
            <a:ext cx="1371600" cy="1371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Revenues and Break Even</a:t>
            </a:r>
            <a:endParaRPr/>
          </a:p>
        </p:txBody>
      </p:sp>
      <p:cxnSp>
        <p:nvCxnSpPr>
          <p:cNvPr id="491" name="Google Shape;491;p45"/>
          <p:cNvCxnSpPr/>
          <p:nvPr/>
        </p:nvCxnSpPr>
        <p:spPr>
          <a:xfrm flipH="1" rot="10800000">
            <a:off x="1024500" y="976797"/>
            <a:ext cx="4254900" cy="6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92" name="Google Shape;492;p45"/>
          <p:cNvSpPr txBox="1"/>
          <p:nvPr>
            <p:ph idx="1" type="subTitle"/>
          </p:nvPr>
        </p:nvSpPr>
        <p:spPr>
          <a:xfrm>
            <a:off x="0" y="1072625"/>
            <a:ext cx="4531500" cy="3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Team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Financial</a:t>
            </a:r>
            <a:r>
              <a:rPr lang="en" sz="1800"/>
              <a:t> Advisor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Mechanical </a:t>
            </a:r>
            <a:r>
              <a:rPr lang="en" sz="1800"/>
              <a:t>Engineer (manufacturing &amp; R&amp;D) 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Fundraising advisor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Computer Hardware &amp; Software Engineer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93" name="Google Shape;493;p45"/>
          <p:cNvSpPr txBox="1"/>
          <p:nvPr/>
        </p:nvSpPr>
        <p:spPr>
          <a:xfrm>
            <a:off x="4700575" y="1037825"/>
            <a:ext cx="40422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1500 € (pro taxes) * 4= 7000 €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40.000 € (30.000 € batch products + 10.000 € certifications)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~ 150.000 € during the 1st year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Aim to Break Even:</a:t>
            </a: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Sell about 1500 with estimated price 100</a:t>
            </a: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€ /unit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45"/>
          <p:cNvSpPr/>
          <p:nvPr/>
        </p:nvSpPr>
        <p:spPr>
          <a:xfrm>
            <a:off x="3817375" y="2034063"/>
            <a:ext cx="883200" cy="712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U+2192.svg" id="495" name="Google Shape;4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38125" cy="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5"/>
          <p:cNvSpPr txBox="1"/>
          <p:nvPr/>
        </p:nvSpPr>
        <p:spPr>
          <a:xfrm>
            <a:off x="282800" y="3797825"/>
            <a:ext cx="3776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Other Possible Revenues: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Competitions (e.g. Mindspace)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 Support (casual vs premium plan)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analysis on sales customers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</a:t>
            </a:r>
            <a:endParaRPr/>
          </a:p>
        </p:txBody>
      </p:sp>
      <p:cxnSp>
        <p:nvCxnSpPr>
          <p:cNvPr id="502" name="Google Shape;502;p46"/>
          <p:cNvCxnSpPr/>
          <p:nvPr/>
        </p:nvCxnSpPr>
        <p:spPr>
          <a:xfrm>
            <a:off x="1245300" y="2859300"/>
            <a:ext cx="52386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p46"/>
          <p:cNvSpPr txBox="1"/>
          <p:nvPr>
            <p:ph idx="4294967295" type="title"/>
          </p:nvPr>
        </p:nvSpPr>
        <p:spPr>
          <a:xfrm>
            <a:off x="1019361" y="2097688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6 Months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04" name="Google Shape;504;p46"/>
          <p:cNvSpPr txBox="1"/>
          <p:nvPr>
            <p:ph idx="4294967295" type="subTitle"/>
          </p:nvPr>
        </p:nvSpPr>
        <p:spPr>
          <a:xfrm>
            <a:off x="1109064" y="3099688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</a:t>
            </a:r>
            <a:r>
              <a:rPr lang="en" sz="1400">
                <a:solidFill>
                  <a:schemeClr val="lt1"/>
                </a:solidFill>
              </a:rPr>
              <a:t>ilot testing with real customers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05" name="Google Shape;505;p46"/>
          <p:cNvSpPr txBox="1"/>
          <p:nvPr>
            <p:ph idx="4294967295" type="title"/>
          </p:nvPr>
        </p:nvSpPr>
        <p:spPr>
          <a:xfrm>
            <a:off x="4738561" y="2097688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13-14 months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06" name="Google Shape;506;p46"/>
          <p:cNvSpPr txBox="1"/>
          <p:nvPr>
            <p:ph idx="4294967295" type="subTitle"/>
          </p:nvPr>
        </p:nvSpPr>
        <p:spPr>
          <a:xfrm>
            <a:off x="4738575" y="3183046"/>
            <a:ext cx="1527300" cy="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1st B2B sale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(e.g. 50 units)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07" name="Google Shape;507;p46"/>
          <p:cNvSpPr txBox="1"/>
          <p:nvPr>
            <p:ph idx="4294967295" type="title"/>
          </p:nvPr>
        </p:nvSpPr>
        <p:spPr>
          <a:xfrm>
            <a:off x="2878975" y="3099707"/>
            <a:ext cx="152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Low production 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08" name="Google Shape;508;p46"/>
          <p:cNvSpPr/>
          <p:nvPr/>
        </p:nvSpPr>
        <p:spPr>
          <a:xfrm>
            <a:off x="167425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6"/>
          <p:cNvSpPr/>
          <p:nvPr/>
        </p:nvSpPr>
        <p:spPr>
          <a:xfrm>
            <a:off x="353467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6"/>
          <p:cNvSpPr/>
          <p:nvPr/>
        </p:nvSpPr>
        <p:spPr>
          <a:xfrm>
            <a:off x="539510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1" name="Google Shape;511;p46"/>
          <p:cNvCxnSpPr>
            <a:stCxn id="501" idx="1"/>
          </p:cNvCxnSpPr>
          <p:nvPr/>
        </p:nvCxnSpPr>
        <p:spPr>
          <a:xfrm>
            <a:off x="938500" y="915725"/>
            <a:ext cx="1942500" cy="1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512" name="Google Shape;512;p46"/>
          <p:cNvGrpSpPr/>
          <p:nvPr/>
        </p:nvGrpSpPr>
        <p:grpSpPr>
          <a:xfrm>
            <a:off x="7040187" y="2290005"/>
            <a:ext cx="1527373" cy="725416"/>
            <a:chOff x="3913765" y="3641905"/>
            <a:chExt cx="1522805" cy="750560"/>
          </a:xfrm>
        </p:grpSpPr>
        <p:grpSp>
          <p:nvGrpSpPr>
            <p:cNvPr id="513" name="Google Shape;513;p46"/>
            <p:cNvGrpSpPr/>
            <p:nvPr/>
          </p:nvGrpSpPr>
          <p:grpSpPr>
            <a:xfrm>
              <a:off x="3913765" y="3997002"/>
              <a:ext cx="1522805" cy="395463"/>
              <a:chOff x="3913765" y="3997002"/>
              <a:chExt cx="1522805" cy="395463"/>
            </a:xfrm>
          </p:grpSpPr>
          <p:grpSp>
            <p:nvGrpSpPr>
              <p:cNvPr id="514" name="Google Shape;514;p46"/>
              <p:cNvGrpSpPr/>
              <p:nvPr/>
            </p:nvGrpSpPr>
            <p:grpSpPr>
              <a:xfrm>
                <a:off x="3913765" y="4138659"/>
                <a:ext cx="507602" cy="253806"/>
                <a:chOff x="3913765" y="4138659"/>
                <a:chExt cx="507602" cy="253806"/>
              </a:xfrm>
            </p:grpSpPr>
            <p:sp>
              <p:nvSpPr>
                <p:cNvPr id="515" name="Google Shape;515;p46"/>
                <p:cNvSpPr/>
                <p:nvPr/>
              </p:nvSpPr>
              <p:spPr>
                <a:xfrm>
                  <a:off x="3913765" y="4138659"/>
                  <a:ext cx="507602" cy="50764"/>
                </a:xfrm>
                <a:custGeom>
                  <a:rect b="b" l="l" r="r" t="t"/>
                  <a:pathLst>
                    <a:path extrusionOk="0" fill="none" h="9502" w="95012">
                      <a:moveTo>
                        <a:pt x="95011" y="1"/>
                      </a:moveTo>
                      <a:lnTo>
                        <a:pt x="23755" y="1"/>
                      </a:lnTo>
                      <a:lnTo>
                        <a:pt x="1" y="9501"/>
                      </a:lnTo>
                      <a:lnTo>
                        <a:pt x="95011" y="950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" name="Google Shape;516;p46"/>
                <p:cNvSpPr/>
                <p:nvPr/>
              </p:nvSpPr>
              <p:spPr>
                <a:xfrm>
                  <a:off x="3913765" y="4189418"/>
                  <a:ext cx="507602" cy="203047"/>
                </a:xfrm>
                <a:custGeom>
                  <a:rect b="b" l="l" r="r" t="t"/>
                  <a:pathLst>
                    <a:path extrusionOk="0" fill="none" h="38006" w="95012">
                      <a:moveTo>
                        <a:pt x="1" y="0"/>
                      </a:moveTo>
                      <a:lnTo>
                        <a:pt x="1" y="38005"/>
                      </a:lnTo>
                      <a:lnTo>
                        <a:pt x="95011" y="38005"/>
                      </a:lnTo>
                      <a:lnTo>
                        <a:pt x="95011" y="38005"/>
                      </a:lnTo>
                      <a:lnTo>
                        <a:pt x="9501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1"/>
                  </a:solidFill>
                  <a:prstDash val="solid"/>
                  <a:miter lim="267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</a:t>
                  </a:r>
                  <a:endParaRPr/>
                </a:p>
              </p:txBody>
            </p:sp>
          </p:grpSp>
          <p:grpSp>
            <p:nvGrpSpPr>
              <p:cNvPr id="517" name="Google Shape;517;p46"/>
              <p:cNvGrpSpPr/>
              <p:nvPr/>
            </p:nvGrpSpPr>
            <p:grpSpPr>
              <a:xfrm>
                <a:off x="4421361" y="3997002"/>
                <a:ext cx="507618" cy="395463"/>
                <a:chOff x="4421361" y="3997002"/>
                <a:chExt cx="507618" cy="395463"/>
              </a:xfrm>
            </p:grpSpPr>
            <p:sp>
              <p:nvSpPr>
                <p:cNvPr id="518" name="Google Shape;518;p46"/>
                <p:cNvSpPr/>
                <p:nvPr/>
              </p:nvSpPr>
              <p:spPr>
                <a:xfrm>
                  <a:off x="4421361" y="3997002"/>
                  <a:ext cx="507618" cy="50759"/>
                </a:xfrm>
                <a:custGeom>
                  <a:rect b="b" l="l" r="r" t="t"/>
                  <a:pathLst>
                    <a:path extrusionOk="0" fill="none" h="9501" w="95015">
                      <a:moveTo>
                        <a:pt x="71260" y="0"/>
                      </a:moveTo>
                      <a:lnTo>
                        <a:pt x="23755" y="0"/>
                      </a:lnTo>
                      <a:lnTo>
                        <a:pt x="0" y="9501"/>
                      </a:lnTo>
                      <a:lnTo>
                        <a:pt x="95014" y="9501"/>
                      </a:lnTo>
                      <a:close/>
                    </a:path>
                  </a:pathLst>
                </a:custGeom>
                <a:noFill/>
                <a:ln cap="sq" cmpd="sng" w="9525">
                  <a:solidFill>
                    <a:srgbClr val="A5B7C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" name="Google Shape;519;p46"/>
                <p:cNvSpPr/>
                <p:nvPr/>
              </p:nvSpPr>
              <p:spPr>
                <a:xfrm>
                  <a:off x="4421361" y="4047756"/>
                  <a:ext cx="507618" cy="344709"/>
                </a:xfrm>
                <a:custGeom>
                  <a:rect b="b" l="l" r="r" t="t"/>
                  <a:pathLst>
                    <a:path extrusionOk="0" fill="none" h="64522" w="95015">
                      <a:moveTo>
                        <a:pt x="0" y="1"/>
                      </a:moveTo>
                      <a:lnTo>
                        <a:pt x="0" y="64521"/>
                      </a:lnTo>
                      <a:lnTo>
                        <a:pt x="95014" y="64521"/>
                      </a:lnTo>
                      <a:lnTo>
                        <a:pt x="95014" y="35846"/>
                      </a:lnTo>
                      <a:lnTo>
                        <a:pt x="95014" y="35846"/>
                      </a:lnTo>
                      <a:lnTo>
                        <a:pt x="95014" y="26286"/>
                      </a:lnTo>
                      <a:lnTo>
                        <a:pt x="95014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DBE2E7"/>
                  </a:solidFill>
                  <a:prstDash val="solid"/>
                  <a:miter lim="267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0" name="Google Shape;520;p46"/>
              <p:cNvGrpSpPr/>
              <p:nvPr/>
            </p:nvGrpSpPr>
            <p:grpSpPr>
              <a:xfrm>
                <a:off x="4928973" y="4189418"/>
                <a:ext cx="507596" cy="203047"/>
                <a:chOff x="4928973" y="4189418"/>
                <a:chExt cx="507596" cy="203047"/>
              </a:xfrm>
            </p:grpSpPr>
            <p:sp>
              <p:nvSpPr>
                <p:cNvPr id="521" name="Google Shape;521;p46"/>
                <p:cNvSpPr/>
                <p:nvPr/>
              </p:nvSpPr>
              <p:spPr>
                <a:xfrm>
                  <a:off x="4928973" y="4189418"/>
                  <a:ext cx="507596" cy="50759"/>
                </a:xfrm>
                <a:custGeom>
                  <a:rect b="b" l="l" r="r" t="t"/>
                  <a:pathLst>
                    <a:path extrusionOk="0" fill="none" h="9501" w="95011">
                      <a:moveTo>
                        <a:pt x="95011" y="9501"/>
                      </a:moveTo>
                      <a:lnTo>
                        <a:pt x="71260" y="0"/>
                      </a:lnTo>
                      <a:lnTo>
                        <a:pt x="0" y="0"/>
                      </a:lnTo>
                      <a:lnTo>
                        <a:pt x="0" y="950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46"/>
                <p:cNvSpPr/>
                <p:nvPr/>
              </p:nvSpPr>
              <p:spPr>
                <a:xfrm>
                  <a:off x="4928973" y="4240172"/>
                  <a:ext cx="507596" cy="152293"/>
                </a:xfrm>
                <a:custGeom>
                  <a:rect b="b" l="l" r="r" t="t"/>
                  <a:pathLst>
                    <a:path extrusionOk="0" fill="none" h="28506" w="95011">
                      <a:moveTo>
                        <a:pt x="0" y="28505"/>
                      </a:moveTo>
                      <a:lnTo>
                        <a:pt x="0" y="28505"/>
                      </a:lnTo>
                      <a:lnTo>
                        <a:pt x="95011" y="28505"/>
                      </a:lnTo>
                      <a:lnTo>
                        <a:pt x="9501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1"/>
                  </a:solidFill>
                  <a:prstDash val="solid"/>
                  <a:miter lim="267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3" name="Google Shape;523;p46"/>
            <p:cNvGrpSpPr/>
            <p:nvPr/>
          </p:nvGrpSpPr>
          <p:grpSpPr>
            <a:xfrm>
              <a:off x="4482186" y="3641905"/>
              <a:ext cx="397605" cy="349784"/>
              <a:chOff x="2906375" y="1159725"/>
              <a:chExt cx="1860575" cy="1636800"/>
            </a:xfrm>
          </p:grpSpPr>
          <p:sp>
            <p:nvSpPr>
              <p:cNvPr id="524" name="Google Shape;524;p46"/>
              <p:cNvSpPr/>
              <p:nvPr/>
            </p:nvSpPr>
            <p:spPr>
              <a:xfrm>
                <a:off x="2906375" y="1159725"/>
                <a:ext cx="1860575" cy="1320800"/>
              </a:xfrm>
              <a:custGeom>
                <a:rect b="b" l="l" r="r" t="t"/>
                <a:pathLst>
                  <a:path extrusionOk="0" fill="none" h="52832" w="74423">
                    <a:moveTo>
                      <a:pt x="74300" y="9469"/>
                    </a:moveTo>
                    <a:cubicBezTo>
                      <a:pt x="74046" y="6953"/>
                      <a:pt x="72972" y="4566"/>
                      <a:pt x="71233" y="2899"/>
                    </a:cubicBezTo>
                    <a:cubicBezTo>
                      <a:pt x="71029" y="2682"/>
                      <a:pt x="70807" y="2484"/>
                      <a:pt x="70569" y="2305"/>
                    </a:cubicBezTo>
                    <a:cubicBezTo>
                      <a:pt x="70326" y="2123"/>
                      <a:pt x="70133" y="1933"/>
                      <a:pt x="69847" y="1767"/>
                    </a:cubicBezTo>
                    <a:cubicBezTo>
                      <a:pt x="69576" y="1596"/>
                      <a:pt x="69301" y="1435"/>
                      <a:pt x="69030" y="1280"/>
                    </a:cubicBezTo>
                    <a:cubicBezTo>
                      <a:pt x="68792" y="1159"/>
                      <a:pt x="68599" y="1084"/>
                      <a:pt x="68385" y="985"/>
                    </a:cubicBezTo>
                    <a:cubicBezTo>
                      <a:pt x="67280" y="522"/>
                      <a:pt x="66290" y="276"/>
                      <a:pt x="65270" y="188"/>
                    </a:cubicBezTo>
                    <a:cubicBezTo>
                      <a:pt x="63260" y="1"/>
                      <a:pt x="61470" y="332"/>
                      <a:pt x="60001" y="803"/>
                    </a:cubicBezTo>
                    <a:cubicBezTo>
                      <a:pt x="58778" y="1194"/>
                      <a:pt x="57603" y="1727"/>
                      <a:pt x="56500" y="2385"/>
                    </a:cubicBezTo>
                    <a:cubicBezTo>
                      <a:pt x="56396" y="1617"/>
                      <a:pt x="56273" y="1012"/>
                      <a:pt x="56179" y="613"/>
                    </a:cubicBezTo>
                    <a:cubicBezTo>
                      <a:pt x="56104" y="298"/>
                      <a:pt x="55821" y="73"/>
                      <a:pt x="55497" y="78"/>
                    </a:cubicBezTo>
                    <a:lnTo>
                      <a:pt x="38984" y="255"/>
                    </a:lnTo>
                    <a:lnTo>
                      <a:pt x="35208" y="295"/>
                    </a:lnTo>
                    <a:lnTo>
                      <a:pt x="18696" y="472"/>
                    </a:lnTo>
                    <a:cubicBezTo>
                      <a:pt x="18370" y="474"/>
                      <a:pt x="18091" y="704"/>
                      <a:pt x="18027" y="1023"/>
                    </a:cubicBezTo>
                    <a:cubicBezTo>
                      <a:pt x="17941" y="1422"/>
                      <a:pt x="17829" y="2026"/>
                      <a:pt x="17741" y="2800"/>
                    </a:cubicBezTo>
                    <a:cubicBezTo>
                      <a:pt x="16625" y="2163"/>
                      <a:pt x="15439" y="1657"/>
                      <a:pt x="14211" y="1290"/>
                    </a:cubicBezTo>
                    <a:cubicBezTo>
                      <a:pt x="12731" y="854"/>
                      <a:pt x="10935" y="560"/>
                      <a:pt x="8931" y="790"/>
                    </a:cubicBezTo>
                    <a:cubicBezTo>
                      <a:pt x="7908" y="900"/>
                      <a:pt x="6923" y="1167"/>
                      <a:pt x="5832" y="1652"/>
                    </a:cubicBezTo>
                    <a:cubicBezTo>
                      <a:pt x="5620" y="1756"/>
                      <a:pt x="5427" y="1839"/>
                      <a:pt x="5192" y="1965"/>
                    </a:cubicBezTo>
                    <a:cubicBezTo>
                      <a:pt x="4924" y="2125"/>
                      <a:pt x="4651" y="2291"/>
                      <a:pt x="4384" y="2465"/>
                    </a:cubicBezTo>
                    <a:cubicBezTo>
                      <a:pt x="4103" y="2639"/>
                      <a:pt x="3915" y="2832"/>
                      <a:pt x="3675" y="3019"/>
                    </a:cubicBezTo>
                    <a:cubicBezTo>
                      <a:pt x="3439" y="3204"/>
                      <a:pt x="3222" y="3407"/>
                      <a:pt x="3022" y="3627"/>
                    </a:cubicBezTo>
                    <a:cubicBezTo>
                      <a:pt x="1319" y="5332"/>
                      <a:pt x="294" y="7743"/>
                      <a:pt x="99" y="10261"/>
                    </a:cubicBezTo>
                    <a:cubicBezTo>
                      <a:pt x="0" y="11524"/>
                      <a:pt x="104" y="12828"/>
                      <a:pt x="466" y="14096"/>
                    </a:cubicBezTo>
                    <a:cubicBezTo>
                      <a:pt x="653" y="14725"/>
                      <a:pt x="875" y="15354"/>
                      <a:pt x="1175" y="15953"/>
                    </a:cubicBezTo>
                    <a:lnTo>
                      <a:pt x="1282" y="16181"/>
                    </a:lnTo>
                    <a:lnTo>
                      <a:pt x="1362" y="16341"/>
                    </a:lnTo>
                    <a:lnTo>
                      <a:pt x="1416" y="16432"/>
                    </a:lnTo>
                    <a:lnTo>
                      <a:pt x="1622" y="16794"/>
                    </a:lnTo>
                    <a:cubicBezTo>
                      <a:pt x="1769" y="17040"/>
                      <a:pt x="1986" y="17377"/>
                      <a:pt x="2168" y="17639"/>
                    </a:cubicBezTo>
                    <a:cubicBezTo>
                      <a:pt x="3672" y="19764"/>
                      <a:pt x="5719" y="21389"/>
                      <a:pt x="7890" y="22556"/>
                    </a:cubicBezTo>
                    <a:cubicBezTo>
                      <a:pt x="10076" y="23744"/>
                      <a:pt x="12329" y="24512"/>
                      <a:pt x="14535" y="25184"/>
                    </a:cubicBezTo>
                    <a:cubicBezTo>
                      <a:pt x="16734" y="25847"/>
                      <a:pt x="18883" y="26377"/>
                      <a:pt x="20907" y="26937"/>
                    </a:cubicBezTo>
                    <a:cubicBezTo>
                      <a:pt x="23058" y="27539"/>
                      <a:pt x="25044" y="27884"/>
                      <a:pt x="26553" y="28569"/>
                    </a:cubicBezTo>
                    <a:cubicBezTo>
                      <a:pt x="27991" y="29155"/>
                      <a:pt x="29136" y="30359"/>
                      <a:pt x="29449" y="31218"/>
                    </a:cubicBezTo>
                    <a:cubicBezTo>
                      <a:pt x="29527" y="31433"/>
                      <a:pt x="29583" y="31620"/>
                      <a:pt x="29583" y="31813"/>
                    </a:cubicBezTo>
                    <a:cubicBezTo>
                      <a:pt x="29591" y="31992"/>
                      <a:pt x="29572" y="32171"/>
                      <a:pt x="29532" y="32345"/>
                    </a:cubicBezTo>
                    <a:cubicBezTo>
                      <a:pt x="29436" y="32680"/>
                      <a:pt x="29099" y="33060"/>
                      <a:pt x="28702" y="33263"/>
                    </a:cubicBezTo>
                    <a:cubicBezTo>
                      <a:pt x="27926" y="33729"/>
                      <a:pt x="26880" y="33477"/>
                      <a:pt x="26733" y="33049"/>
                    </a:cubicBezTo>
                    <a:cubicBezTo>
                      <a:pt x="26396" y="32372"/>
                      <a:pt x="26414" y="31582"/>
                      <a:pt x="26644" y="31256"/>
                    </a:cubicBezTo>
                    <a:cubicBezTo>
                      <a:pt x="26888" y="30884"/>
                      <a:pt x="27300" y="30937"/>
                      <a:pt x="27273" y="30911"/>
                    </a:cubicBezTo>
                    <a:lnTo>
                      <a:pt x="27067" y="30825"/>
                    </a:lnTo>
                    <a:cubicBezTo>
                      <a:pt x="26928" y="30782"/>
                      <a:pt x="26669" y="30745"/>
                      <a:pt x="26361" y="30897"/>
                    </a:cubicBezTo>
                    <a:cubicBezTo>
                      <a:pt x="26045" y="31044"/>
                      <a:pt x="25777" y="31390"/>
                      <a:pt x="25595" y="31815"/>
                    </a:cubicBezTo>
                    <a:cubicBezTo>
                      <a:pt x="25408" y="32246"/>
                      <a:pt x="25298" y="32765"/>
                      <a:pt x="25379" y="33410"/>
                    </a:cubicBezTo>
                    <a:cubicBezTo>
                      <a:pt x="25403" y="33702"/>
                      <a:pt x="25590" y="34208"/>
                      <a:pt x="25855" y="34499"/>
                    </a:cubicBezTo>
                    <a:cubicBezTo>
                      <a:pt x="26117" y="34807"/>
                      <a:pt x="26444" y="35061"/>
                      <a:pt x="26810" y="35241"/>
                    </a:cubicBezTo>
                    <a:cubicBezTo>
                      <a:pt x="27560" y="35613"/>
                      <a:pt x="28456" y="35736"/>
                      <a:pt x="29398" y="35551"/>
                    </a:cubicBezTo>
                    <a:cubicBezTo>
                      <a:pt x="30316" y="35353"/>
                      <a:pt x="31298" y="34882"/>
                      <a:pt x="32032" y="33889"/>
                    </a:cubicBezTo>
                    <a:cubicBezTo>
                      <a:pt x="32422" y="33325"/>
                      <a:pt x="32615" y="32803"/>
                      <a:pt x="32722" y="32177"/>
                    </a:cubicBezTo>
                    <a:cubicBezTo>
                      <a:pt x="32776" y="31882"/>
                      <a:pt x="32797" y="31582"/>
                      <a:pt x="32784" y="31283"/>
                    </a:cubicBezTo>
                    <a:cubicBezTo>
                      <a:pt x="34828" y="34499"/>
                      <a:pt x="34919" y="37103"/>
                      <a:pt x="34413" y="41899"/>
                    </a:cubicBezTo>
                    <a:cubicBezTo>
                      <a:pt x="33530" y="50222"/>
                      <a:pt x="29511" y="52831"/>
                      <a:pt x="29511" y="52831"/>
                    </a:cubicBezTo>
                    <a:lnTo>
                      <a:pt x="37547" y="52743"/>
                    </a:lnTo>
                    <a:lnTo>
                      <a:pt x="37764" y="52743"/>
                    </a:lnTo>
                    <a:lnTo>
                      <a:pt x="45801" y="52655"/>
                    </a:lnTo>
                    <a:cubicBezTo>
                      <a:pt x="45801" y="52655"/>
                      <a:pt x="41725" y="50137"/>
                      <a:pt x="40668" y="41835"/>
                    </a:cubicBezTo>
                    <a:cubicBezTo>
                      <a:pt x="40058" y="37050"/>
                      <a:pt x="40092" y="34443"/>
                      <a:pt x="42067" y="31186"/>
                    </a:cubicBezTo>
                    <a:cubicBezTo>
                      <a:pt x="42059" y="31486"/>
                      <a:pt x="42089" y="31786"/>
                      <a:pt x="42150" y="32080"/>
                    </a:cubicBezTo>
                    <a:cubicBezTo>
                      <a:pt x="42271" y="32704"/>
                      <a:pt x="42474" y="33220"/>
                      <a:pt x="42876" y="33777"/>
                    </a:cubicBezTo>
                    <a:cubicBezTo>
                      <a:pt x="43630" y="34754"/>
                      <a:pt x="44623" y="35203"/>
                      <a:pt x="45544" y="35380"/>
                    </a:cubicBezTo>
                    <a:cubicBezTo>
                      <a:pt x="46489" y="35546"/>
                      <a:pt x="47382" y="35404"/>
                      <a:pt x="48126" y="35013"/>
                    </a:cubicBezTo>
                    <a:cubicBezTo>
                      <a:pt x="48488" y="34826"/>
                      <a:pt x="48809" y="34566"/>
                      <a:pt x="49066" y="34251"/>
                    </a:cubicBezTo>
                    <a:cubicBezTo>
                      <a:pt x="49323" y="33954"/>
                      <a:pt x="49499" y="33445"/>
                      <a:pt x="49518" y="33153"/>
                    </a:cubicBezTo>
                    <a:cubicBezTo>
                      <a:pt x="49585" y="32508"/>
                      <a:pt x="49462" y="31992"/>
                      <a:pt x="49266" y="31564"/>
                    </a:cubicBezTo>
                    <a:cubicBezTo>
                      <a:pt x="49076" y="31143"/>
                      <a:pt x="48801" y="30801"/>
                      <a:pt x="48482" y="30662"/>
                    </a:cubicBezTo>
                    <a:cubicBezTo>
                      <a:pt x="48172" y="30517"/>
                      <a:pt x="47915" y="30560"/>
                      <a:pt x="47776" y="30606"/>
                    </a:cubicBezTo>
                    <a:lnTo>
                      <a:pt x="47570" y="30697"/>
                    </a:lnTo>
                    <a:cubicBezTo>
                      <a:pt x="47543" y="30721"/>
                      <a:pt x="47955" y="30662"/>
                      <a:pt x="48207" y="31028"/>
                    </a:cubicBezTo>
                    <a:cubicBezTo>
                      <a:pt x="48445" y="31347"/>
                      <a:pt x="48480" y="32136"/>
                      <a:pt x="48156" y="32821"/>
                    </a:cubicBezTo>
                    <a:cubicBezTo>
                      <a:pt x="48019" y="33250"/>
                      <a:pt x="46978" y="33525"/>
                      <a:pt x="46192" y="33078"/>
                    </a:cubicBezTo>
                    <a:cubicBezTo>
                      <a:pt x="45790" y="32883"/>
                      <a:pt x="45448" y="32508"/>
                      <a:pt x="45343" y="32177"/>
                    </a:cubicBezTo>
                    <a:cubicBezTo>
                      <a:pt x="45298" y="32005"/>
                      <a:pt x="45276" y="31826"/>
                      <a:pt x="45282" y="31647"/>
                    </a:cubicBezTo>
                    <a:cubicBezTo>
                      <a:pt x="45279" y="31454"/>
                      <a:pt x="45330" y="31264"/>
                      <a:pt x="45402" y="31047"/>
                    </a:cubicBezTo>
                    <a:cubicBezTo>
                      <a:pt x="45696" y="30183"/>
                      <a:pt x="46818" y="28954"/>
                      <a:pt x="48241" y="28339"/>
                    </a:cubicBezTo>
                    <a:cubicBezTo>
                      <a:pt x="49735" y="27622"/>
                      <a:pt x="51713" y="27234"/>
                      <a:pt x="53851" y="26586"/>
                    </a:cubicBezTo>
                    <a:cubicBezTo>
                      <a:pt x="55861" y="25984"/>
                      <a:pt x="57999" y="25408"/>
                      <a:pt x="60185" y="24699"/>
                    </a:cubicBezTo>
                    <a:cubicBezTo>
                      <a:pt x="62372" y="23979"/>
                      <a:pt x="64609" y="23163"/>
                      <a:pt x="66772" y="21929"/>
                    </a:cubicBezTo>
                    <a:cubicBezTo>
                      <a:pt x="68918" y="20717"/>
                      <a:pt x="70930" y="19047"/>
                      <a:pt x="72386" y="16890"/>
                    </a:cubicBezTo>
                    <a:cubicBezTo>
                      <a:pt x="72563" y="16622"/>
                      <a:pt x="72774" y="16283"/>
                      <a:pt x="72916" y="16034"/>
                    </a:cubicBezTo>
                    <a:lnTo>
                      <a:pt x="73117" y="15664"/>
                    </a:lnTo>
                    <a:lnTo>
                      <a:pt x="73165" y="15573"/>
                    </a:lnTo>
                    <a:lnTo>
                      <a:pt x="73243" y="15413"/>
                    </a:lnTo>
                    <a:lnTo>
                      <a:pt x="73347" y="15183"/>
                    </a:lnTo>
                    <a:cubicBezTo>
                      <a:pt x="73639" y="14578"/>
                      <a:pt x="73845" y="13944"/>
                      <a:pt x="74016" y="13309"/>
                    </a:cubicBezTo>
                    <a:cubicBezTo>
                      <a:pt x="74351" y="12035"/>
                      <a:pt x="74423" y="10729"/>
                      <a:pt x="74300" y="9469"/>
                    </a:cubicBezTo>
                    <a:close/>
                    <a:moveTo>
                      <a:pt x="21867" y="23527"/>
                    </a:moveTo>
                    <a:cubicBezTo>
                      <a:pt x="19791" y="22930"/>
                      <a:pt x="17668" y="22379"/>
                      <a:pt x="15594" y="21729"/>
                    </a:cubicBezTo>
                    <a:cubicBezTo>
                      <a:pt x="13531" y="21078"/>
                      <a:pt x="11470" y="20332"/>
                      <a:pt x="9675" y="19325"/>
                    </a:cubicBezTo>
                    <a:cubicBezTo>
                      <a:pt x="7876" y="18319"/>
                      <a:pt x="6273" y="17040"/>
                      <a:pt x="5176" y="15509"/>
                    </a:cubicBezTo>
                    <a:cubicBezTo>
                      <a:pt x="5042" y="15314"/>
                      <a:pt x="4948" y="15185"/>
                      <a:pt x="4807" y="14955"/>
                    </a:cubicBezTo>
                    <a:lnTo>
                      <a:pt x="4598" y="14597"/>
                    </a:lnTo>
                    <a:lnTo>
                      <a:pt x="4555" y="14522"/>
                    </a:lnTo>
                    <a:cubicBezTo>
                      <a:pt x="4574" y="14554"/>
                      <a:pt x="4536" y="14476"/>
                      <a:pt x="4536" y="14476"/>
                    </a:cubicBezTo>
                    <a:lnTo>
                      <a:pt x="4467" y="14326"/>
                    </a:lnTo>
                    <a:cubicBezTo>
                      <a:pt x="4263" y="13941"/>
                      <a:pt x="4116" y="13523"/>
                      <a:pt x="3988" y="13106"/>
                    </a:cubicBezTo>
                    <a:cubicBezTo>
                      <a:pt x="3739" y="12268"/>
                      <a:pt x="3661" y="11380"/>
                      <a:pt x="3723" y="10521"/>
                    </a:cubicBezTo>
                    <a:cubicBezTo>
                      <a:pt x="3843" y="8805"/>
                      <a:pt x="4526" y="7191"/>
                      <a:pt x="5593" y="6124"/>
                    </a:cubicBezTo>
                    <a:cubicBezTo>
                      <a:pt x="5832" y="5840"/>
                      <a:pt x="6158" y="5610"/>
                      <a:pt x="6412" y="5406"/>
                    </a:cubicBezTo>
                    <a:cubicBezTo>
                      <a:pt x="6543" y="5326"/>
                      <a:pt x="6667" y="5235"/>
                      <a:pt x="6790" y="5142"/>
                    </a:cubicBezTo>
                    <a:cubicBezTo>
                      <a:pt x="6961" y="5040"/>
                      <a:pt x="7194" y="4933"/>
                      <a:pt x="7392" y="4831"/>
                    </a:cubicBezTo>
                    <a:cubicBezTo>
                      <a:pt x="7967" y="4558"/>
                      <a:pt x="8703" y="4307"/>
                      <a:pt x="9380" y="4232"/>
                    </a:cubicBezTo>
                    <a:cubicBezTo>
                      <a:pt x="10761" y="4034"/>
                      <a:pt x="12126" y="4197"/>
                      <a:pt x="13298" y="4515"/>
                    </a:cubicBezTo>
                    <a:cubicBezTo>
                      <a:pt x="14478" y="4831"/>
                      <a:pt x="15474" y="5286"/>
                      <a:pt x="16269" y="5695"/>
                    </a:cubicBezTo>
                    <a:cubicBezTo>
                      <a:pt x="16732" y="5936"/>
                      <a:pt x="17179" y="6201"/>
                      <a:pt x="17612" y="6493"/>
                    </a:cubicBezTo>
                    <a:cubicBezTo>
                      <a:pt x="17800" y="10799"/>
                      <a:pt x="19221" y="16754"/>
                      <a:pt x="24573" y="22090"/>
                    </a:cubicBezTo>
                    <a:cubicBezTo>
                      <a:pt x="25753" y="23265"/>
                      <a:pt x="26805" y="24327"/>
                      <a:pt x="27742" y="25296"/>
                    </a:cubicBezTo>
                    <a:cubicBezTo>
                      <a:pt x="25753" y="24437"/>
                      <a:pt x="23725" y="24089"/>
                      <a:pt x="21867" y="23527"/>
                    </a:cubicBezTo>
                    <a:close/>
                    <a:moveTo>
                      <a:pt x="70470" y="12397"/>
                    </a:moveTo>
                    <a:cubicBezTo>
                      <a:pt x="70347" y="12817"/>
                      <a:pt x="70211" y="13234"/>
                      <a:pt x="70015" y="13628"/>
                    </a:cubicBezTo>
                    <a:lnTo>
                      <a:pt x="69948" y="13778"/>
                    </a:lnTo>
                    <a:cubicBezTo>
                      <a:pt x="69948" y="13778"/>
                      <a:pt x="69903" y="13874"/>
                      <a:pt x="69940" y="13807"/>
                    </a:cubicBezTo>
                    <a:lnTo>
                      <a:pt x="69889" y="13898"/>
                    </a:lnTo>
                    <a:lnTo>
                      <a:pt x="69689" y="14262"/>
                    </a:lnTo>
                    <a:cubicBezTo>
                      <a:pt x="69555" y="14498"/>
                      <a:pt x="69461" y="14626"/>
                      <a:pt x="69333" y="14827"/>
                    </a:cubicBezTo>
                    <a:cubicBezTo>
                      <a:pt x="68270" y="16379"/>
                      <a:pt x="66697" y="17688"/>
                      <a:pt x="64917" y="18737"/>
                    </a:cubicBezTo>
                    <a:cubicBezTo>
                      <a:pt x="63140" y="19786"/>
                      <a:pt x="61103" y="20572"/>
                      <a:pt x="59051" y="21268"/>
                    </a:cubicBezTo>
                    <a:cubicBezTo>
                      <a:pt x="56990" y="21961"/>
                      <a:pt x="54881" y="22556"/>
                      <a:pt x="52818" y="23198"/>
                    </a:cubicBezTo>
                    <a:cubicBezTo>
                      <a:pt x="50969" y="23800"/>
                      <a:pt x="48948" y="24193"/>
                      <a:pt x="46976" y="25095"/>
                    </a:cubicBezTo>
                    <a:cubicBezTo>
                      <a:pt x="47894" y="24105"/>
                      <a:pt x="48924" y="23021"/>
                      <a:pt x="50080" y="21817"/>
                    </a:cubicBezTo>
                    <a:cubicBezTo>
                      <a:pt x="55317" y="16368"/>
                      <a:pt x="56613" y="10387"/>
                      <a:pt x="56704" y="6078"/>
                    </a:cubicBezTo>
                    <a:cubicBezTo>
                      <a:pt x="57132" y="5776"/>
                      <a:pt x="57573" y="5500"/>
                      <a:pt x="58034" y="5251"/>
                    </a:cubicBezTo>
                    <a:cubicBezTo>
                      <a:pt x="58818" y="4826"/>
                      <a:pt x="59803" y="4349"/>
                      <a:pt x="60978" y="4009"/>
                    </a:cubicBezTo>
                    <a:cubicBezTo>
                      <a:pt x="62142" y="3664"/>
                      <a:pt x="63504" y="3474"/>
                      <a:pt x="64890" y="3640"/>
                    </a:cubicBezTo>
                    <a:cubicBezTo>
                      <a:pt x="65567" y="3702"/>
                      <a:pt x="66309" y="3937"/>
                      <a:pt x="66892" y="4197"/>
                    </a:cubicBezTo>
                    <a:cubicBezTo>
                      <a:pt x="67090" y="4296"/>
                      <a:pt x="67326" y="4398"/>
                      <a:pt x="67500" y="4497"/>
                    </a:cubicBezTo>
                    <a:cubicBezTo>
                      <a:pt x="67623" y="4585"/>
                      <a:pt x="67748" y="4673"/>
                      <a:pt x="67882" y="4753"/>
                    </a:cubicBezTo>
                    <a:cubicBezTo>
                      <a:pt x="68139" y="4949"/>
                      <a:pt x="68474" y="5174"/>
                      <a:pt x="68717" y="5452"/>
                    </a:cubicBezTo>
                    <a:cubicBezTo>
                      <a:pt x="69806" y="6496"/>
                      <a:pt x="70524" y="8096"/>
                      <a:pt x="70682" y="9809"/>
                    </a:cubicBezTo>
                    <a:cubicBezTo>
                      <a:pt x="70759" y="10663"/>
                      <a:pt x="70703" y="11551"/>
                      <a:pt x="70470" y="1239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46"/>
              <p:cNvSpPr/>
              <p:nvPr/>
            </p:nvSpPr>
            <p:spPr>
              <a:xfrm>
                <a:off x="3520750" y="2496900"/>
                <a:ext cx="656300" cy="214450"/>
              </a:xfrm>
              <a:custGeom>
                <a:rect b="b" l="l" r="r" t="t"/>
                <a:pathLst>
                  <a:path extrusionOk="0" fill="none" h="8578" w="26252">
                    <a:moveTo>
                      <a:pt x="26252" y="8347"/>
                    </a:moveTo>
                    <a:lnTo>
                      <a:pt x="108" y="8577"/>
                    </a:lnTo>
                    <a:lnTo>
                      <a:pt x="108" y="8577"/>
                    </a:lnTo>
                    <a:lnTo>
                      <a:pt x="1" y="281"/>
                    </a:lnTo>
                    <a:cubicBezTo>
                      <a:pt x="3" y="254"/>
                      <a:pt x="27" y="233"/>
                      <a:pt x="57" y="236"/>
                    </a:cubicBezTo>
                    <a:lnTo>
                      <a:pt x="57" y="236"/>
                    </a:lnTo>
                    <a:lnTo>
                      <a:pt x="26091" y="3"/>
                    </a:lnTo>
                    <a:cubicBezTo>
                      <a:pt x="26118" y="0"/>
                      <a:pt x="26142" y="22"/>
                      <a:pt x="26147" y="48"/>
                    </a:cubicBezTo>
                    <a:lnTo>
                      <a:pt x="26252" y="8345"/>
                    </a:lnTo>
                    <a:lnTo>
                      <a:pt x="26252" y="83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miter lim="26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46"/>
              <p:cNvSpPr/>
              <p:nvPr/>
            </p:nvSpPr>
            <p:spPr>
              <a:xfrm>
                <a:off x="3448300" y="2706900"/>
                <a:ext cx="803900" cy="89625"/>
              </a:xfrm>
              <a:custGeom>
                <a:rect b="b" l="l" r="r" t="t"/>
                <a:pathLst>
                  <a:path extrusionOk="0" fill="none" h="3585" w="32156">
                    <a:moveTo>
                      <a:pt x="32155" y="3244"/>
                    </a:moveTo>
                    <a:lnTo>
                      <a:pt x="35" y="3584"/>
                    </a:lnTo>
                    <a:lnTo>
                      <a:pt x="35" y="3584"/>
                    </a:lnTo>
                    <a:lnTo>
                      <a:pt x="3" y="399"/>
                    </a:lnTo>
                    <a:cubicBezTo>
                      <a:pt x="0" y="367"/>
                      <a:pt x="27" y="343"/>
                      <a:pt x="57" y="343"/>
                    </a:cubicBezTo>
                    <a:lnTo>
                      <a:pt x="32067" y="1"/>
                    </a:lnTo>
                    <a:cubicBezTo>
                      <a:pt x="32096" y="1"/>
                      <a:pt x="32120" y="25"/>
                      <a:pt x="32123" y="57"/>
                    </a:cubicBezTo>
                    <a:lnTo>
                      <a:pt x="32155" y="32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miter lim="26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46"/>
              <p:cNvSpPr/>
              <p:nvPr/>
            </p:nvSpPr>
            <p:spPr>
              <a:xfrm>
                <a:off x="3674575" y="1339775"/>
                <a:ext cx="324050" cy="308175"/>
              </a:xfrm>
              <a:custGeom>
                <a:rect b="b" l="l" r="r" t="t"/>
                <a:pathLst>
                  <a:path extrusionOk="0" fill="none" h="12327" w="12962">
                    <a:moveTo>
                      <a:pt x="6479" y="0"/>
                    </a:moveTo>
                    <a:lnTo>
                      <a:pt x="8484" y="4060"/>
                    </a:lnTo>
                    <a:lnTo>
                      <a:pt x="12961" y="4710"/>
                    </a:lnTo>
                    <a:lnTo>
                      <a:pt x="9720" y="7868"/>
                    </a:lnTo>
                    <a:lnTo>
                      <a:pt x="10486" y="12327"/>
                    </a:lnTo>
                    <a:lnTo>
                      <a:pt x="6479" y="10221"/>
                    </a:lnTo>
                    <a:lnTo>
                      <a:pt x="2476" y="12327"/>
                    </a:lnTo>
                    <a:lnTo>
                      <a:pt x="3241" y="7868"/>
                    </a:lnTo>
                    <a:lnTo>
                      <a:pt x="0" y="4710"/>
                    </a:lnTo>
                    <a:lnTo>
                      <a:pt x="4478" y="406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FFFFFF"/>
                </a:solidFill>
                <a:prstDash val="solid"/>
                <a:miter lim="267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28" name="Google Shape;528;p46"/>
          <p:cNvSpPr txBox="1"/>
          <p:nvPr>
            <p:ph idx="4294967295" type="title"/>
          </p:nvPr>
        </p:nvSpPr>
        <p:spPr>
          <a:xfrm>
            <a:off x="2878961" y="2097688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</a:t>
            </a:r>
            <a:r>
              <a:rPr lang="en" sz="1400"/>
              <a:t> Months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7"/>
          <p:cNvSpPr/>
          <p:nvPr/>
        </p:nvSpPr>
        <p:spPr>
          <a:xfrm>
            <a:off x="7772400" y="4229100"/>
            <a:ext cx="1371600" cy="87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" y="418400"/>
            <a:ext cx="2430300" cy="243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5" name="Google Shape;535;p47"/>
          <p:cNvSpPr txBox="1"/>
          <p:nvPr/>
        </p:nvSpPr>
        <p:spPr>
          <a:xfrm>
            <a:off x="3610900" y="2325450"/>
            <a:ext cx="331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We got your … Back!</a:t>
            </a:r>
            <a:endParaRPr b="1" sz="2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6" name="Google Shape;536;p47"/>
          <p:cNvSpPr txBox="1"/>
          <p:nvPr/>
        </p:nvSpPr>
        <p:spPr>
          <a:xfrm>
            <a:off x="3610900" y="14921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Our Moto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537" name="Google Shape;537;p47"/>
          <p:cNvSpPr txBox="1"/>
          <p:nvPr>
            <p:ph idx="4294967295" type="subTitle"/>
          </p:nvPr>
        </p:nvSpPr>
        <p:spPr>
          <a:xfrm>
            <a:off x="1103750" y="3558600"/>
            <a:ext cx="60705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Special thanks to: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Mentors and Facilitators </a:t>
            </a:r>
            <a:r>
              <a:rPr lang="en" sz="1400"/>
              <a:t>Yeoryios Staboulis &amp; George Megas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Architects</a:t>
            </a:r>
            <a:r>
              <a:rPr lang="en" sz="1400"/>
              <a:t>  Danai Makri &amp; Vaitsa Makresia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Co-Founder</a:t>
            </a:r>
            <a:r>
              <a:rPr lang="en" sz="1400"/>
              <a:t> </a:t>
            </a:r>
            <a:r>
              <a:rPr b="1" lang="en" sz="1400"/>
              <a:t>Aid-Plex</a:t>
            </a:r>
            <a:r>
              <a:rPr lang="en" sz="1400"/>
              <a:t> Dimitris Moustakas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8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543" name="Google Shape;543;p48"/>
          <p:cNvSpPr txBox="1"/>
          <p:nvPr>
            <p:ph idx="1" type="subTitle"/>
          </p:nvPr>
        </p:nvSpPr>
        <p:spPr>
          <a:xfrm>
            <a:off x="924875" y="1684275"/>
            <a:ext cx="38982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akaukoul@gmail.com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stelioslagaras@gmail.com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sdouliaka@gmail.com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545" name="Google Shape;545;p48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46" name="Google Shape;546;p48"/>
          <p:cNvSpPr/>
          <p:nvPr/>
        </p:nvSpPr>
        <p:spPr>
          <a:xfrm>
            <a:off x="1014159" y="2944149"/>
            <a:ext cx="345674" cy="346056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7" name="Google Shape;547;p48"/>
          <p:cNvGrpSpPr/>
          <p:nvPr/>
        </p:nvGrpSpPr>
        <p:grpSpPr>
          <a:xfrm>
            <a:off x="1462881" y="2944336"/>
            <a:ext cx="346056" cy="345674"/>
            <a:chOff x="3303268" y="3817349"/>
            <a:chExt cx="346056" cy="345674"/>
          </a:xfrm>
        </p:grpSpPr>
        <p:sp>
          <p:nvSpPr>
            <p:cNvPr id="548" name="Google Shape;548;p48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8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8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8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48"/>
          <p:cNvGrpSpPr/>
          <p:nvPr/>
        </p:nvGrpSpPr>
        <p:grpSpPr>
          <a:xfrm>
            <a:off x="1911970" y="2944336"/>
            <a:ext cx="346056" cy="345674"/>
            <a:chOff x="3752358" y="3817349"/>
            <a:chExt cx="346056" cy="345674"/>
          </a:xfrm>
        </p:grpSpPr>
        <p:sp>
          <p:nvSpPr>
            <p:cNvPr id="553" name="Google Shape;553;p48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8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8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8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the Problem</a:t>
            </a:r>
            <a:endParaRPr/>
          </a:p>
        </p:txBody>
      </p:sp>
      <p:pic>
        <p:nvPicPr>
          <p:cNvPr id="171" name="Google Shape;1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850" y="1653756"/>
            <a:ext cx="3186900" cy="239016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7"/>
          <p:cNvSpPr txBox="1"/>
          <p:nvPr>
            <p:ph idx="4294967295" type="title"/>
          </p:nvPr>
        </p:nvSpPr>
        <p:spPr>
          <a:xfrm>
            <a:off x="1145142" y="3046063"/>
            <a:ext cx="27099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</a:t>
            </a:r>
            <a:endParaRPr/>
          </a:p>
        </p:txBody>
      </p:sp>
      <p:sp>
        <p:nvSpPr>
          <p:cNvPr id="173" name="Google Shape;173;p37"/>
          <p:cNvSpPr txBox="1"/>
          <p:nvPr>
            <p:ph idx="4294967295" type="subTitle"/>
          </p:nvPr>
        </p:nvSpPr>
        <p:spPr>
          <a:xfrm>
            <a:off x="1071550" y="3585598"/>
            <a:ext cx="2856900" cy="3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Millions of workdays loss in U.S. per year due to</a:t>
            </a:r>
            <a:r>
              <a:rPr lang="en"/>
              <a:t> Occupational low back pain (LBP)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74" name="Google Shape;174;p37"/>
          <p:cNvCxnSpPr/>
          <p:nvPr/>
        </p:nvCxnSpPr>
        <p:spPr>
          <a:xfrm flipH="1" rot="10800000">
            <a:off x="992025" y="915275"/>
            <a:ext cx="3302400" cy="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75" name="Google Shape;175;p37"/>
          <p:cNvSpPr txBox="1"/>
          <p:nvPr/>
        </p:nvSpPr>
        <p:spPr>
          <a:xfrm>
            <a:off x="4294425" y="4449550"/>
            <a:ext cx="344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1"/>
                </a:solidFill>
              </a:rPr>
              <a:t>Source:  </a:t>
            </a:r>
            <a:r>
              <a:rPr lang="en" sz="11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https://content.iospress.com/articles/work/wor01287</a:t>
            </a:r>
            <a:endParaRPr u="sng">
              <a:solidFill>
                <a:schemeClr val="accent1"/>
              </a:solidFill>
            </a:endParaRPr>
          </a:p>
        </p:txBody>
      </p:sp>
      <p:sp>
        <p:nvSpPr>
          <p:cNvPr id="176" name="Google Shape;176;p37"/>
          <p:cNvSpPr txBox="1"/>
          <p:nvPr/>
        </p:nvSpPr>
        <p:spPr>
          <a:xfrm>
            <a:off x="1296075" y="1744400"/>
            <a:ext cx="227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Modern Way of living requires many hours of sedentary life 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7" name="Google Shape;177;p37"/>
          <p:cNvGrpSpPr/>
          <p:nvPr/>
        </p:nvGrpSpPr>
        <p:grpSpPr>
          <a:xfrm>
            <a:off x="2799812" y="2331978"/>
            <a:ext cx="606481" cy="372904"/>
            <a:chOff x="1341727" y="2483349"/>
            <a:chExt cx="419913" cy="308109"/>
          </a:xfrm>
        </p:grpSpPr>
        <p:sp>
          <p:nvSpPr>
            <p:cNvPr id="178" name="Google Shape;178;p37"/>
            <p:cNvSpPr/>
            <p:nvPr/>
          </p:nvSpPr>
          <p:spPr>
            <a:xfrm>
              <a:off x="1623896" y="2522310"/>
              <a:ext cx="53488" cy="18605"/>
            </a:xfrm>
            <a:custGeom>
              <a:rect b="b" l="l" r="r" t="t"/>
              <a:pathLst>
                <a:path extrusionOk="0" h="489" w="1406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22"/>
                    <a:pt x="167" y="322"/>
                  </a:cubicBezTo>
                  <a:cubicBezTo>
                    <a:pt x="346" y="322"/>
                    <a:pt x="882" y="358"/>
                    <a:pt x="1144" y="477"/>
                  </a:cubicBezTo>
                  <a:cubicBezTo>
                    <a:pt x="1167" y="489"/>
                    <a:pt x="1179" y="489"/>
                    <a:pt x="1215" y="489"/>
                  </a:cubicBezTo>
                  <a:cubicBezTo>
                    <a:pt x="1275" y="489"/>
                    <a:pt x="1334" y="465"/>
                    <a:pt x="1358" y="406"/>
                  </a:cubicBezTo>
                  <a:cubicBezTo>
                    <a:pt x="1406" y="346"/>
                    <a:pt x="1358" y="239"/>
                    <a:pt x="1286" y="191"/>
                  </a:cubicBezTo>
                  <a:cubicBezTo>
                    <a:pt x="917" y="1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7"/>
            <p:cNvSpPr/>
            <p:nvPr/>
          </p:nvSpPr>
          <p:spPr>
            <a:xfrm>
              <a:off x="1341727" y="2483349"/>
              <a:ext cx="419913" cy="308109"/>
            </a:xfrm>
            <a:custGeom>
              <a:rect b="b" l="l" r="r" t="t"/>
              <a:pathLst>
                <a:path extrusionOk="0" h="8098" w="11038">
                  <a:moveTo>
                    <a:pt x="9156" y="501"/>
                  </a:moveTo>
                  <a:lnTo>
                    <a:pt x="9156" y="1168"/>
                  </a:lnTo>
                  <a:cubicBezTo>
                    <a:pt x="9156" y="1275"/>
                    <a:pt x="9120" y="1394"/>
                    <a:pt x="9073" y="1489"/>
                  </a:cubicBezTo>
                  <a:lnTo>
                    <a:pt x="9001" y="1644"/>
                  </a:lnTo>
                  <a:cubicBezTo>
                    <a:pt x="8989" y="1680"/>
                    <a:pt x="8989" y="1692"/>
                    <a:pt x="8989" y="1727"/>
                  </a:cubicBezTo>
                  <a:lnTo>
                    <a:pt x="8989" y="2061"/>
                  </a:lnTo>
                  <a:cubicBezTo>
                    <a:pt x="8989" y="2299"/>
                    <a:pt x="8894" y="2525"/>
                    <a:pt x="8715" y="2692"/>
                  </a:cubicBezTo>
                  <a:cubicBezTo>
                    <a:pt x="8537" y="2858"/>
                    <a:pt x="8311" y="2942"/>
                    <a:pt x="8072" y="2942"/>
                  </a:cubicBezTo>
                  <a:cubicBezTo>
                    <a:pt x="7620" y="2918"/>
                    <a:pt x="7227" y="2513"/>
                    <a:pt x="7227" y="2025"/>
                  </a:cubicBezTo>
                  <a:lnTo>
                    <a:pt x="7227" y="1727"/>
                  </a:lnTo>
                  <a:cubicBezTo>
                    <a:pt x="7227" y="1692"/>
                    <a:pt x="7227" y="1680"/>
                    <a:pt x="7215" y="1644"/>
                  </a:cubicBezTo>
                  <a:lnTo>
                    <a:pt x="7108" y="1453"/>
                  </a:lnTo>
                  <a:cubicBezTo>
                    <a:pt x="7084" y="1382"/>
                    <a:pt x="7049" y="1311"/>
                    <a:pt x="7049" y="1215"/>
                  </a:cubicBezTo>
                  <a:lnTo>
                    <a:pt x="7049" y="1203"/>
                  </a:lnTo>
                  <a:cubicBezTo>
                    <a:pt x="7049" y="810"/>
                    <a:pt x="7370" y="501"/>
                    <a:pt x="7751" y="501"/>
                  </a:cubicBezTo>
                  <a:close/>
                  <a:moveTo>
                    <a:pt x="3274" y="322"/>
                  </a:moveTo>
                  <a:cubicBezTo>
                    <a:pt x="3548" y="322"/>
                    <a:pt x="3786" y="429"/>
                    <a:pt x="3989" y="632"/>
                  </a:cubicBezTo>
                  <a:cubicBezTo>
                    <a:pt x="4179" y="834"/>
                    <a:pt x="4298" y="1108"/>
                    <a:pt x="4310" y="1394"/>
                  </a:cubicBezTo>
                  <a:cubicBezTo>
                    <a:pt x="4346" y="1739"/>
                    <a:pt x="4441" y="2442"/>
                    <a:pt x="4608" y="2858"/>
                  </a:cubicBezTo>
                  <a:cubicBezTo>
                    <a:pt x="4358" y="2942"/>
                    <a:pt x="3870" y="3096"/>
                    <a:pt x="3274" y="3096"/>
                  </a:cubicBezTo>
                  <a:cubicBezTo>
                    <a:pt x="3253" y="3097"/>
                    <a:pt x="3232" y="3097"/>
                    <a:pt x="3210" y="3097"/>
                  </a:cubicBezTo>
                  <a:cubicBezTo>
                    <a:pt x="2654" y="3097"/>
                    <a:pt x="2182" y="2951"/>
                    <a:pt x="1953" y="2870"/>
                  </a:cubicBezTo>
                  <a:cubicBezTo>
                    <a:pt x="2096" y="2442"/>
                    <a:pt x="2215" y="1739"/>
                    <a:pt x="2226" y="1394"/>
                  </a:cubicBezTo>
                  <a:cubicBezTo>
                    <a:pt x="2250" y="1096"/>
                    <a:pt x="2357" y="834"/>
                    <a:pt x="2560" y="632"/>
                  </a:cubicBezTo>
                  <a:cubicBezTo>
                    <a:pt x="2750" y="429"/>
                    <a:pt x="3000" y="322"/>
                    <a:pt x="3274" y="322"/>
                  </a:cubicBezTo>
                  <a:close/>
                  <a:moveTo>
                    <a:pt x="7751" y="3192"/>
                  </a:moveTo>
                  <a:cubicBezTo>
                    <a:pt x="7858" y="3227"/>
                    <a:pt x="7965" y="3251"/>
                    <a:pt x="8084" y="3251"/>
                  </a:cubicBezTo>
                  <a:lnTo>
                    <a:pt x="8120" y="3251"/>
                  </a:lnTo>
                  <a:cubicBezTo>
                    <a:pt x="8239" y="3251"/>
                    <a:pt x="8358" y="3239"/>
                    <a:pt x="8477" y="3192"/>
                  </a:cubicBezTo>
                  <a:lnTo>
                    <a:pt x="8477" y="3192"/>
                  </a:lnTo>
                  <a:cubicBezTo>
                    <a:pt x="8465" y="3251"/>
                    <a:pt x="8477" y="3299"/>
                    <a:pt x="8501" y="3346"/>
                  </a:cubicBezTo>
                  <a:lnTo>
                    <a:pt x="8358" y="3477"/>
                  </a:lnTo>
                  <a:cubicBezTo>
                    <a:pt x="8287" y="3549"/>
                    <a:pt x="8203" y="3585"/>
                    <a:pt x="8108" y="3585"/>
                  </a:cubicBezTo>
                  <a:cubicBezTo>
                    <a:pt x="8025" y="3585"/>
                    <a:pt x="7930" y="3549"/>
                    <a:pt x="7858" y="3477"/>
                  </a:cubicBezTo>
                  <a:lnTo>
                    <a:pt x="7727" y="3346"/>
                  </a:lnTo>
                  <a:cubicBezTo>
                    <a:pt x="7739" y="3299"/>
                    <a:pt x="7751" y="3251"/>
                    <a:pt x="7751" y="3192"/>
                  </a:cubicBezTo>
                  <a:close/>
                  <a:moveTo>
                    <a:pt x="3691" y="3418"/>
                  </a:moveTo>
                  <a:cubicBezTo>
                    <a:pt x="3750" y="3537"/>
                    <a:pt x="3870" y="3644"/>
                    <a:pt x="4001" y="3668"/>
                  </a:cubicBezTo>
                  <a:lnTo>
                    <a:pt x="4584" y="3835"/>
                  </a:lnTo>
                  <a:cubicBezTo>
                    <a:pt x="4727" y="3882"/>
                    <a:pt x="4834" y="4013"/>
                    <a:pt x="4834" y="4180"/>
                  </a:cubicBezTo>
                  <a:lnTo>
                    <a:pt x="4834" y="5680"/>
                  </a:lnTo>
                  <a:cubicBezTo>
                    <a:pt x="4834" y="5871"/>
                    <a:pt x="4667" y="6037"/>
                    <a:pt x="4477" y="6037"/>
                  </a:cubicBezTo>
                  <a:lnTo>
                    <a:pt x="4477" y="4811"/>
                  </a:lnTo>
                  <a:cubicBezTo>
                    <a:pt x="4477" y="4549"/>
                    <a:pt x="4239" y="4311"/>
                    <a:pt x="3977" y="4311"/>
                  </a:cubicBezTo>
                  <a:lnTo>
                    <a:pt x="2584" y="4311"/>
                  </a:lnTo>
                  <a:cubicBezTo>
                    <a:pt x="2310" y="4311"/>
                    <a:pt x="2084" y="4537"/>
                    <a:pt x="2084" y="4811"/>
                  </a:cubicBezTo>
                  <a:lnTo>
                    <a:pt x="2084" y="6037"/>
                  </a:lnTo>
                  <a:lnTo>
                    <a:pt x="2072" y="6037"/>
                  </a:lnTo>
                  <a:cubicBezTo>
                    <a:pt x="1869" y="6037"/>
                    <a:pt x="1715" y="5871"/>
                    <a:pt x="1715" y="5680"/>
                  </a:cubicBezTo>
                  <a:lnTo>
                    <a:pt x="1715" y="4180"/>
                  </a:lnTo>
                  <a:cubicBezTo>
                    <a:pt x="1715" y="4013"/>
                    <a:pt x="1810" y="3882"/>
                    <a:pt x="1965" y="3835"/>
                  </a:cubicBezTo>
                  <a:lnTo>
                    <a:pt x="2548" y="3668"/>
                  </a:lnTo>
                  <a:cubicBezTo>
                    <a:pt x="2679" y="3620"/>
                    <a:pt x="2798" y="3537"/>
                    <a:pt x="2858" y="3418"/>
                  </a:cubicBezTo>
                  <a:cubicBezTo>
                    <a:pt x="2988" y="3430"/>
                    <a:pt x="3119" y="3430"/>
                    <a:pt x="3274" y="3430"/>
                  </a:cubicBezTo>
                  <a:cubicBezTo>
                    <a:pt x="3417" y="3430"/>
                    <a:pt x="3560" y="3418"/>
                    <a:pt x="3691" y="3418"/>
                  </a:cubicBezTo>
                  <a:close/>
                  <a:moveTo>
                    <a:pt x="8668" y="3608"/>
                  </a:moveTo>
                  <a:cubicBezTo>
                    <a:pt x="8715" y="3644"/>
                    <a:pt x="8763" y="3656"/>
                    <a:pt x="8811" y="3668"/>
                  </a:cubicBezTo>
                  <a:lnTo>
                    <a:pt x="9382" y="3835"/>
                  </a:lnTo>
                  <a:cubicBezTo>
                    <a:pt x="9537" y="3882"/>
                    <a:pt x="9644" y="4013"/>
                    <a:pt x="9644" y="4180"/>
                  </a:cubicBezTo>
                  <a:lnTo>
                    <a:pt x="9644" y="5680"/>
                  </a:lnTo>
                  <a:cubicBezTo>
                    <a:pt x="9644" y="5871"/>
                    <a:pt x="9477" y="6037"/>
                    <a:pt x="9287" y="6037"/>
                  </a:cubicBezTo>
                  <a:lnTo>
                    <a:pt x="8584" y="6037"/>
                  </a:lnTo>
                  <a:lnTo>
                    <a:pt x="8584" y="6025"/>
                  </a:lnTo>
                  <a:lnTo>
                    <a:pt x="8584" y="5668"/>
                  </a:lnTo>
                  <a:lnTo>
                    <a:pt x="9120" y="5668"/>
                  </a:lnTo>
                  <a:cubicBezTo>
                    <a:pt x="9204" y="5668"/>
                    <a:pt x="9287" y="5597"/>
                    <a:pt x="9287" y="5502"/>
                  </a:cubicBezTo>
                  <a:lnTo>
                    <a:pt x="9287" y="4466"/>
                  </a:lnTo>
                  <a:cubicBezTo>
                    <a:pt x="9287" y="4370"/>
                    <a:pt x="9204" y="4299"/>
                    <a:pt x="9120" y="4299"/>
                  </a:cubicBezTo>
                  <a:cubicBezTo>
                    <a:pt x="9025" y="4299"/>
                    <a:pt x="8954" y="4370"/>
                    <a:pt x="8954" y="4466"/>
                  </a:cubicBezTo>
                  <a:lnTo>
                    <a:pt x="8954" y="5335"/>
                  </a:lnTo>
                  <a:lnTo>
                    <a:pt x="8584" y="5335"/>
                  </a:lnTo>
                  <a:lnTo>
                    <a:pt x="8584" y="4644"/>
                  </a:lnTo>
                  <a:cubicBezTo>
                    <a:pt x="8584" y="4466"/>
                    <a:pt x="8430" y="4311"/>
                    <a:pt x="8251" y="4311"/>
                  </a:cubicBezTo>
                  <a:lnTo>
                    <a:pt x="6513" y="4311"/>
                  </a:lnTo>
                  <a:lnTo>
                    <a:pt x="6513" y="4180"/>
                  </a:lnTo>
                  <a:lnTo>
                    <a:pt x="6548" y="4180"/>
                  </a:lnTo>
                  <a:cubicBezTo>
                    <a:pt x="6548" y="4013"/>
                    <a:pt x="6644" y="3882"/>
                    <a:pt x="6798" y="3835"/>
                  </a:cubicBezTo>
                  <a:lnTo>
                    <a:pt x="7382" y="3668"/>
                  </a:lnTo>
                  <a:cubicBezTo>
                    <a:pt x="7418" y="3656"/>
                    <a:pt x="7477" y="3644"/>
                    <a:pt x="7513" y="3608"/>
                  </a:cubicBezTo>
                  <a:lnTo>
                    <a:pt x="7620" y="3716"/>
                  </a:lnTo>
                  <a:cubicBezTo>
                    <a:pt x="7751" y="3847"/>
                    <a:pt x="7918" y="3906"/>
                    <a:pt x="8096" y="3906"/>
                  </a:cubicBezTo>
                  <a:cubicBezTo>
                    <a:pt x="8275" y="3906"/>
                    <a:pt x="8453" y="3835"/>
                    <a:pt x="8573" y="3716"/>
                  </a:cubicBezTo>
                  <a:lnTo>
                    <a:pt x="8668" y="3608"/>
                  </a:lnTo>
                  <a:close/>
                  <a:moveTo>
                    <a:pt x="8287" y="4644"/>
                  </a:moveTo>
                  <a:cubicBezTo>
                    <a:pt x="8287" y="4644"/>
                    <a:pt x="8299" y="4644"/>
                    <a:pt x="8299" y="4656"/>
                  </a:cubicBezTo>
                  <a:lnTo>
                    <a:pt x="8299" y="6037"/>
                  </a:lnTo>
                  <a:cubicBezTo>
                    <a:pt x="8299" y="6037"/>
                    <a:pt x="8299" y="6049"/>
                    <a:pt x="8287" y="6049"/>
                  </a:cubicBezTo>
                  <a:lnTo>
                    <a:pt x="6215" y="6049"/>
                  </a:lnTo>
                  <a:cubicBezTo>
                    <a:pt x="6215" y="6049"/>
                    <a:pt x="6203" y="6049"/>
                    <a:pt x="6203" y="6037"/>
                  </a:cubicBezTo>
                  <a:lnTo>
                    <a:pt x="6203" y="4656"/>
                  </a:lnTo>
                  <a:lnTo>
                    <a:pt x="8287" y="4644"/>
                  </a:lnTo>
                  <a:close/>
                  <a:moveTo>
                    <a:pt x="2084" y="6371"/>
                  </a:moveTo>
                  <a:lnTo>
                    <a:pt x="2084" y="6740"/>
                  </a:lnTo>
                  <a:lnTo>
                    <a:pt x="679" y="6740"/>
                  </a:lnTo>
                  <a:lnTo>
                    <a:pt x="679" y="6371"/>
                  </a:lnTo>
                  <a:close/>
                  <a:moveTo>
                    <a:pt x="10382" y="6371"/>
                  </a:moveTo>
                  <a:lnTo>
                    <a:pt x="10382" y="6740"/>
                  </a:lnTo>
                  <a:lnTo>
                    <a:pt x="4477" y="6740"/>
                  </a:lnTo>
                  <a:lnTo>
                    <a:pt x="4477" y="6371"/>
                  </a:lnTo>
                  <a:close/>
                  <a:moveTo>
                    <a:pt x="3953" y="4644"/>
                  </a:moveTo>
                  <a:cubicBezTo>
                    <a:pt x="4060" y="4644"/>
                    <a:pt x="4131" y="4728"/>
                    <a:pt x="4131" y="4823"/>
                  </a:cubicBezTo>
                  <a:lnTo>
                    <a:pt x="4131" y="7085"/>
                  </a:lnTo>
                  <a:lnTo>
                    <a:pt x="2393" y="7085"/>
                  </a:lnTo>
                  <a:lnTo>
                    <a:pt x="2393" y="4823"/>
                  </a:lnTo>
                  <a:cubicBezTo>
                    <a:pt x="2393" y="4716"/>
                    <a:pt x="2488" y="4644"/>
                    <a:pt x="2572" y="4644"/>
                  </a:cubicBezTo>
                  <a:close/>
                  <a:moveTo>
                    <a:pt x="3274" y="1"/>
                  </a:moveTo>
                  <a:cubicBezTo>
                    <a:pt x="2548" y="1"/>
                    <a:pt x="1965" y="596"/>
                    <a:pt x="1905" y="1370"/>
                  </a:cubicBezTo>
                  <a:cubicBezTo>
                    <a:pt x="1869" y="1692"/>
                    <a:pt x="1774" y="2346"/>
                    <a:pt x="1631" y="2751"/>
                  </a:cubicBezTo>
                  <a:cubicBezTo>
                    <a:pt x="1607" y="2835"/>
                    <a:pt x="1607" y="2930"/>
                    <a:pt x="1655" y="3001"/>
                  </a:cubicBezTo>
                  <a:cubicBezTo>
                    <a:pt x="1691" y="3073"/>
                    <a:pt x="1750" y="3156"/>
                    <a:pt x="1845" y="3180"/>
                  </a:cubicBezTo>
                  <a:cubicBezTo>
                    <a:pt x="1988" y="3227"/>
                    <a:pt x="2215" y="3299"/>
                    <a:pt x="2488" y="3358"/>
                  </a:cubicBezTo>
                  <a:lnTo>
                    <a:pt x="2465" y="3358"/>
                  </a:lnTo>
                  <a:lnTo>
                    <a:pt x="1893" y="3525"/>
                  </a:lnTo>
                  <a:cubicBezTo>
                    <a:pt x="1595" y="3608"/>
                    <a:pt x="1393" y="3882"/>
                    <a:pt x="1393" y="4180"/>
                  </a:cubicBezTo>
                  <a:lnTo>
                    <a:pt x="1393" y="5680"/>
                  </a:lnTo>
                  <a:cubicBezTo>
                    <a:pt x="1393" y="5811"/>
                    <a:pt x="1429" y="5930"/>
                    <a:pt x="1500" y="6037"/>
                  </a:cubicBezTo>
                  <a:lnTo>
                    <a:pt x="167" y="6037"/>
                  </a:lnTo>
                  <a:cubicBezTo>
                    <a:pt x="71" y="6037"/>
                    <a:pt x="0" y="6109"/>
                    <a:pt x="0" y="6204"/>
                  </a:cubicBezTo>
                  <a:cubicBezTo>
                    <a:pt x="0" y="6287"/>
                    <a:pt x="71" y="6371"/>
                    <a:pt x="167" y="6371"/>
                  </a:cubicBezTo>
                  <a:lnTo>
                    <a:pt x="345" y="6371"/>
                  </a:lnTo>
                  <a:lnTo>
                    <a:pt x="345" y="7930"/>
                  </a:lnTo>
                  <a:cubicBezTo>
                    <a:pt x="345" y="8014"/>
                    <a:pt x="417" y="8097"/>
                    <a:pt x="500" y="8097"/>
                  </a:cubicBezTo>
                  <a:cubicBezTo>
                    <a:pt x="595" y="8097"/>
                    <a:pt x="667" y="8014"/>
                    <a:pt x="667" y="7930"/>
                  </a:cubicBezTo>
                  <a:lnTo>
                    <a:pt x="667" y="7049"/>
                  </a:lnTo>
                  <a:lnTo>
                    <a:pt x="2072" y="7049"/>
                  </a:lnTo>
                  <a:lnTo>
                    <a:pt x="2072" y="7930"/>
                  </a:lnTo>
                  <a:cubicBezTo>
                    <a:pt x="2072" y="8014"/>
                    <a:pt x="2143" y="8097"/>
                    <a:pt x="2226" y="8097"/>
                  </a:cubicBezTo>
                  <a:cubicBezTo>
                    <a:pt x="2322" y="8097"/>
                    <a:pt x="2393" y="8014"/>
                    <a:pt x="2393" y="7930"/>
                  </a:cubicBezTo>
                  <a:lnTo>
                    <a:pt x="2393" y="7395"/>
                  </a:lnTo>
                  <a:lnTo>
                    <a:pt x="4155" y="7395"/>
                  </a:lnTo>
                  <a:lnTo>
                    <a:pt x="4155" y="7930"/>
                  </a:lnTo>
                  <a:cubicBezTo>
                    <a:pt x="4155" y="8014"/>
                    <a:pt x="4227" y="8097"/>
                    <a:pt x="4310" y="8097"/>
                  </a:cubicBezTo>
                  <a:cubicBezTo>
                    <a:pt x="4405" y="8097"/>
                    <a:pt x="4477" y="8014"/>
                    <a:pt x="4477" y="7930"/>
                  </a:cubicBezTo>
                  <a:lnTo>
                    <a:pt x="4477" y="7049"/>
                  </a:lnTo>
                  <a:lnTo>
                    <a:pt x="10370" y="7049"/>
                  </a:lnTo>
                  <a:lnTo>
                    <a:pt x="10370" y="7930"/>
                  </a:lnTo>
                  <a:cubicBezTo>
                    <a:pt x="10370" y="8014"/>
                    <a:pt x="10442" y="8097"/>
                    <a:pt x="10537" y="8097"/>
                  </a:cubicBezTo>
                  <a:cubicBezTo>
                    <a:pt x="10620" y="8097"/>
                    <a:pt x="10704" y="8014"/>
                    <a:pt x="10704" y="7930"/>
                  </a:cubicBezTo>
                  <a:lnTo>
                    <a:pt x="10704" y="6371"/>
                  </a:lnTo>
                  <a:lnTo>
                    <a:pt x="10882" y="6371"/>
                  </a:lnTo>
                  <a:cubicBezTo>
                    <a:pt x="10966" y="6371"/>
                    <a:pt x="11037" y="6287"/>
                    <a:pt x="11037" y="6204"/>
                  </a:cubicBezTo>
                  <a:cubicBezTo>
                    <a:pt x="11037" y="6109"/>
                    <a:pt x="10966" y="6037"/>
                    <a:pt x="10882" y="6037"/>
                  </a:cubicBezTo>
                  <a:lnTo>
                    <a:pt x="9894" y="6037"/>
                  </a:lnTo>
                  <a:cubicBezTo>
                    <a:pt x="9954" y="5930"/>
                    <a:pt x="10001" y="5811"/>
                    <a:pt x="10001" y="5680"/>
                  </a:cubicBezTo>
                  <a:lnTo>
                    <a:pt x="10001" y="4180"/>
                  </a:lnTo>
                  <a:cubicBezTo>
                    <a:pt x="10001" y="3882"/>
                    <a:pt x="9787" y="3608"/>
                    <a:pt x="9501" y="3525"/>
                  </a:cubicBezTo>
                  <a:lnTo>
                    <a:pt x="8930" y="3358"/>
                  </a:lnTo>
                  <a:cubicBezTo>
                    <a:pt x="8858" y="3335"/>
                    <a:pt x="8799" y="3275"/>
                    <a:pt x="8799" y="3180"/>
                  </a:cubicBezTo>
                  <a:lnTo>
                    <a:pt x="8799" y="3049"/>
                  </a:lnTo>
                  <a:cubicBezTo>
                    <a:pt x="8858" y="3001"/>
                    <a:pt x="8894" y="2977"/>
                    <a:pt x="8942" y="2918"/>
                  </a:cubicBezTo>
                  <a:cubicBezTo>
                    <a:pt x="9180" y="2692"/>
                    <a:pt x="9299" y="2382"/>
                    <a:pt x="9299" y="2049"/>
                  </a:cubicBezTo>
                  <a:lnTo>
                    <a:pt x="9299" y="1739"/>
                  </a:lnTo>
                  <a:lnTo>
                    <a:pt x="9358" y="1608"/>
                  </a:lnTo>
                  <a:cubicBezTo>
                    <a:pt x="9430" y="1453"/>
                    <a:pt x="9465" y="1311"/>
                    <a:pt x="9465" y="1144"/>
                  </a:cubicBezTo>
                  <a:lnTo>
                    <a:pt x="9465" y="310"/>
                  </a:lnTo>
                  <a:cubicBezTo>
                    <a:pt x="9465" y="215"/>
                    <a:pt x="9382" y="144"/>
                    <a:pt x="9299" y="144"/>
                  </a:cubicBezTo>
                  <a:lnTo>
                    <a:pt x="7739" y="144"/>
                  </a:lnTo>
                  <a:cubicBezTo>
                    <a:pt x="7168" y="144"/>
                    <a:pt x="6703" y="608"/>
                    <a:pt x="6703" y="1168"/>
                  </a:cubicBezTo>
                  <a:lnTo>
                    <a:pt x="6703" y="1191"/>
                  </a:lnTo>
                  <a:cubicBezTo>
                    <a:pt x="6703" y="1322"/>
                    <a:pt x="6739" y="1453"/>
                    <a:pt x="6798" y="1572"/>
                  </a:cubicBezTo>
                  <a:lnTo>
                    <a:pt x="6894" y="1739"/>
                  </a:lnTo>
                  <a:lnTo>
                    <a:pt x="6894" y="2001"/>
                  </a:lnTo>
                  <a:cubicBezTo>
                    <a:pt x="6894" y="2418"/>
                    <a:pt x="7096" y="2799"/>
                    <a:pt x="7406" y="3037"/>
                  </a:cubicBezTo>
                  <a:lnTo>
                    <a:pt x="7406" y="3180"/>
                  </a:lnTo>
                  <a:cubicBezTo>
                    <a:pt x="7406" y="3251"/>
                    <a:pt x="7346" y="3335"/>
                    <a:pt x="7275" y="3358"/>
                  </a:cubicBezTo>
                  <a:lnTo>
                    <a:pt x="6691" y="3525"/>
                  </a:lnTo>
                  <a:cubicBezTo>
                    <a:pt x="6394" y="3608"/>
                    <a:pt x="6203" y="3882"/>
                    <a:pt x="6203" y="4180"/>
                  </a:cubicBezTo>
                  <a:lnTo>
                    <a:pt x="6203" y="4311"/>
                  </a:lnTo>
                  <a:lnTo>
                    <a:pt x="6191" y="4311"/>
                  </a:lnTo>
                  <a:cubicBezTo>
                    <a:pt x="6013" y="4311"/>
                    <a:pt x="5858" y="4466"/>
                    <a:pt x="5858" y="4644"/>
                  </a:cubicBezTo>
                  <a:lnTo>
                    <a:pt x="5858" y="6025"/>
                  </a:lnTo>
                  <a:lnTo>
                    <a:pt x="5858" y="6037"/>
                  </a:lnTo>
                  <a:lnTo>
                    <a:pt x="5048" y="6037"/>
                  </a:lnTo>
                  <a:cubicBezTo>
                    <a:pt x="5108" y="5930"/>
                    <a:pt x="5144" y="5811"/>
                    <a:pt x="5144" y="5680"/>
                  </a:cubicBezTo>
                  <a:lnTo>
                    <a:pt x="5144" y="4180"/>
                  </a:lnTo>
                  <a:cubicBezTo>
                    <a:pt x="5144" y="3882"/>
                    <a:pt x="4941" y="3608"/>
                    <a:pt x="4655" y="3525"/>
                  </a:cubicBezTo>
                  <a:lnTo>
                    <a:pt x="4072" y="3358"/>
                  </a:lnTo>
                  <a:lnTo>
                    <a:pt x="4060" y="3358"/>
                  </a:lnTo>
                  <a:cubicBezTo>
                    <a:pt x="4346" y="3299"/>
                    <a:pt x="4560" y="3239"/>
                    <a:pt x="4703" y="3180"/>
                  </a:cubicBezTo>
                  <a:cubicBezTo>
                    <a:pt x="4786" y="3156"/>
                    <a:pt x="4846" y="3096"/>
                    <a:pt x="4893" y="3001"/>
                  </a:cubicBezTo>
                  <a:cubicBezTo>
                    <a:pt x="4941" y="2930"/>
                    <a:pt x="4941" y="2835"/>
                    <a:pt x="4905" y="2751"/>
                  </a:cubicBezTo>
                  <a:cubicBezTo>
                    <a:pt x="4763" y="2358"/>
                    <a:pt x="4655" y="1692"/>
                    <a:pt x="4643" y="1370"/>
                  </a:cubicBezTo>
                  <a:cubicBezTo>
                    <a:pt x="4584" y="572"/>
                    <a:pt x="4001" y="1"/>
                    <a:pt x="3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7"/>
            <p:cNvSpPr/>
            <p:nvPr/>
          </p:nvSpPr>
          <p:spPr>
            <a:xfrm>
              <a:off x="1611228" y="2679979"/>
              <a:ext cx="12250" cy="12708"/>
            </a:xfrm>
            <a:custGeom>
              <a:rect b="b" l="l" r="r" t="t"/>
              <a:pathLst>
                <a:path extrusionOk="0" h="334" w="322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8"/>
          <p:cNvSpPr txBox="1"/>
          <p:nvPr>
            <p:ph type="title"/>
          </p:nvPr>
        </p:nvSpPr>
        <p:spPr>
          <a:xfrm>
            <a:off x="2900375" y="4053493"/>
            <a:ext cx="39447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Low back pain incidence in Europe, by gender | Statista</a:t>
            </a:r>
            <a:endParaRPr sz="1800"/>
          </a:p>
        </p:txBody>
      </p:sp>
      <p:sp>
        <p:nvSpPr>
          <p:cNvPr id="186" name="Google Shape;186;p38"/>
          <p:cNvSpPr txBox="1"/>
          <p:nvPr>
            <p:ph idx="4294967295" type="body"/>
          </p:nvPr>
        </p:nvSpPr>
        <p:spPr>
          <a:xfrm>
            <a:off x="4230551" y="1099550"/>
            <a:ext cx="9132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Females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87" name="Google Shape;187;p38"/>
          <p:cNvSpPr/>
          <p:nvPr/>
        </p:nvSpPr>
        <p:spPr>
          <a:xfrm>
            <a:off x="4122741" y="1208150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8"/>
          <p:cNvSpPr txBox="1"/>
          <p:nvPr>
            <p:ph idx="4294967295" type="body"/>
          </p:nvPr>
        </p:nvSpPr>
        <p:spPr>
          <a:xfrm>
            <a:off x="5429766" y="1099550"/>
            <a:ext cx="8073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Males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89" name="Google Shape;189;p38"/>
          <p:cNvSpPr/>
          <p:nvPr/>
        </p:nvSpPr>
        <p:spPr>
          <a:xfrm>
            <a:off x="5261466" y="1208150"/>
            <a:ext cx="168300" cy="16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8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4864" y="1424900"/>
            <a:ext cx="4209624" cy="2310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38"/>
          <p:cNvGrpSpPr/>
          <p:nvPr/>
        </p:nvGrpSpPr>
        <p:grpSpPr>
          <a:xfrm>
            <a:off x="318751" y="1798140"/>
            <a:ext cx="2078182" cy="1366558"/>
            <a:chOff x="235800" y="830650"/>
            <a:chExt cx="6978450" cy="4588844"/>
          </a:xfrm>
        </p:grpSpPr>
        <p:sp>
          <p:nvSpPr>
            <p:cNvPr id="192" name="Google Shape;192;p38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8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8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8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8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8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the Problem</a:t>
            </a:r>
            <a:endParaRPr/>
          </a:p>
        </p:txBody>
      </p:sp>
      <p:cxnSp>
        <p:nvCxnSpPr>
          <p:cNvPr id="199" name="Google Shape;199;p38"/>
          <p:cNvCxnSpPr/>
          <p:nvPr/>
        </p:nvCxnSpPr>
        <p:spPr>
          <a:xfrm flipH="1" rot="10800000">
            <a:off x="992025" y="915275"/>
            <a:ext cx="3302400" cy="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Cause</a:t>
            </a:r>
            <a:endParaRPr/>
          </a:p>
        </p:txBody>
      </p:sp>
      <p:sp>
        <p:nvSpPr>
          <p:cNvPr id="205" name="Google Shape;205;p3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it’s time to change the way we </a:t>
            </a:r>
            <a:r>
              <a:rPr lang="en"/>
              <a:t>think our </a:t>
            </a:r>
            <a:r>
              <a:rPr b="1" lang="en" sz="1800"/>
              <a:t>work chair-office</a:t>
            </a:r>
            <a:endParaRPr b="1" sz="1800"/>
          </a:p>
        </p:txBody>
      </p:sp>
      <p:cxnSp>
        <p:nvCxnSpPr>
          <p:cNvPr id="206" name="Google Shape;206;p39"/>
          <p:cNvCxnSpPr/>
          <p:nvPr/>
        </p:nvCxnSpPr>
        <p:spPr>
          <a:xfrm>
            <a:off x="1047100" y="915722"/>
            <a:ext cx="2451900" cy="1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07" name="Google Shape;2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577" y="1614452"/>
            <a:ext cx="3298500" cy="21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/>
        </p:nvSpPr>
        <p:spPr>
          <a:xfrm>
            <a:off x="4376050" y="375550"/>
            <a:ext cx="416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We are thrilled to introduce...</a:t>
            </a:r>
            <a:endParaRPr b="1" sz="16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925" y="1128600"/>
            <a:ext cx="2589600" cy="258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4" name="Google Shape;214;p40"/>
          <p:cNvSpPr/>
          <p:nvPr/>
        </p:nvSpPr>
        <p:spPr>
          <a:xfrm>
            <a:off x="7772400" y="4229100"/>
            <a:ext cx="1371600" cy="87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0"/>
          <p:cNvSpPr txBox="1"/>
          <p:nvPr/>
        </p:nvSpPr>
        <p:spPr>
          <a:xfrm>
            <a:off x="2057950" y="3941900"/>
            <a:ext cx="648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An Ergonomic-Smart-Pillow which provides comfort, real time posture feedback &amp; tracking, helping individuals to increase their productivity and well-being with health experts consultation.</a:t>
            </a:r>
            <a:endParaRPr i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 Idea</a:t>
            </a:r>
            <a:endParaRPr/>
          </a:p>
        </p:txBody>
      </p:sp>
      <p:cxnSp>
        <p:nvCxnSpPr>
          <p:cNvPr id="221" name="Google Shape;221;p41"/>
          <p:cNvCxnSpPr/>
          <p:nvPr/>
        </p:nvCxnSpPr>
        <p:spPr>
          <a:xfrm>
            <a:off x="1047100" y="9157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22" name="Google Shape;222;p41"/>
          <p:cNvSpPr txBox="1"/>
          <p:nvPr/>
        </p:nvSpPr>
        <p:spPr>
          <a:xfrm>
            <a:off x="5417625" y="978150"/>
            <a:ext cx="3003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Smart Pillow’s Features</a:t>
            </a:r>
            <a:endParaRPr b="1" sz="16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6-8 sensors</a:t>
            </a:r>
            <a:endParaRPr sz="16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Power bank</a:t>
            </a:r>
            <a:endParaRPr sz="16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Sending</a:t>
            </a:r>
            <a:r>
              <a:rPr lang="en"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vibration signals</a:t>
            </a:r>
            <a:endParaRPr sz="16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000" y="978150"/>
            <a:ext cx="3318951" cy="405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>
            <p:ph idx="1" type="subTitle"/>
          </p:nvPr>
        </p:nvSpPr>
        <p:spPr>
          <a:xfrm>
            <a:off x="5213625" y="682950"/>
            <a:ext cx="3052200" cy="3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Connected to the app provides you: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/>
              <a:t>Push notifications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(e.g. suggesting breaks, neck exercises, hydration reminder)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/>
              <a:t>Collecting real time data from force sensors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/>
              <a:t>Potential to share data with Health Experts (e.g. Orthopedics, Physio, Trainers)</a:t>
            </a:r>
            <a:endParaRPr sz="1600"/>
          </a:p>
        </p:txBody>
      </p:sp>
      <p:sp>
        <p:nvSpPr>
          <p:cNvPr id="229" name="Google Shape;229;p42"/>
          <p:cNvSpPr/>
          <p:nvPr/>
        </p:nvSpPr>
        <p:spPr>
          <a:xfrm>
            <a:off x="2770776" y="1650876"/>
            <a:ext cx="2275841" cy="4512283"/>
          </a:xfrm>
          <a:custGeom>
            <a:rect b="b" l="l" r="r" t="t"/>
            <a:pathLst>
              <a:path extrusionOk="0" h="85981" w="4337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2"/>
          <p:cNvSpPr/>
          <p:nvPr/>
        </p:nvSpPr>
        <p:spPr>
          <a:xfrm>
            <a:off x="1184225" y="2280138"/>
            <a:ext cx="1190290" cy="2359963"/>
          </a:xfrm>
          <a:custGeom>
            <a:rect b="b" l="l" r="r" t="t"/>
            <a:pathLst>
              <a:path extrusionOk="0" h="85981" w="4337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42"/>
          <p:cNvCxnSpPr/>
          <p:nvPr/>
        </p:nvCxnSpPr>
        <p:spPr>
          <a:xfrm>
            <a:off x="1018875" y="939725"/>
            <a:ext cx="1978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575" y="2103025"/>
            <a:ext cx="2012700" cy="201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42"/>
          <p:cNvGrpSpPr/>
          <p:nvPr/>
        </p:nvGrpSpPr>
        <p:grpSpPr>
          <a:xfrm>
            <a:off x="3535649" y="4240041"/>
            <a:ext cx="712557" cy="785901"/>
            <a:chOff x="4206459" y="1191441"/>
            <a:chExt cx="712557" cy="785901"/>
          </a:xfrm>
        </p:grpSpPr>
        <p:sp>
          <p:nvSpPr>
            <p:cNvPr id="234" name="Google Shape;234;p42"/>
            <p:cNvSpPr/>
            <p:nvPr/>
          </p:nvSpPr>
          <p:spPr>
            <a:xfrm>
              <a:off x="4548248" y="1328649"/>
              <a:ext cx="325201" cy="322547"/>
            </a:xfrm>
            <a:custGeom>
              <a:rect b="b" l="l" r="r" t="t"/>
              <a:pathLst>
                <a:path extrusionOk="0"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2"/>
            <p:cNvSpPr/>
            <p:nvPr/>
          </p:nvSpPr>
          <p:spPr>
            <a:xfrm>
              <a:off x="4557499" y="1656607"/>
              <a:ext cx="306674" cy="306648"/>
            </a:xfrm>
            <a:custGeom>
              <a:rect b="b" l="l" r="r" t="t"/>
              <a:pathLst>
                <a:path extrusionOk="0"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2"/>
            <p:cNvSpPr/>
            <p:nvPr/>
          </p:nvSpPr>
          <p:spPr>
            <a:xfrm>
              <a:off x="4251067" y="1523035"/>
              <a:ext cx="327536" cy="325023"/>
            </a:xfrm>
            <a:custGeom>
              <a:rect b="b" l="l" r="r" t="t"/>
              <a:pathLst>
                <a:path extrusionOk="0"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2"/>
            <p:cNvSpPr/>
            <p:nvPr/>
          </p:nvSpPr>
          <p:spPr>
            <a:xfrm>
              <a:off x="4277366" y="1220917"/>
              <a:ext cx="292242" cy="292217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8" name="Google Shape;238;p42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239" name="Google Shape;239;p42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rect b="b" l="l" r="r" t="t"/>
                <a:pathLst>
                  <a:path extrusionOk="0" h="2019" w="4052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42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rect b="b" l="l" r="r" t="t"/>
                <a:pathLst>
                  <a:path extrusionOk="0" h="626" w="2524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42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rect b="b" l="l" r="r" t="t"/>
                <a:pathLst>
                  <a:path extrusionOk="0" h="1041" w="1585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42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42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244" name="Google Shape;244;p42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rect b="b" l="l" r="r" t="t"/>
                <a:pathLst>
                  <a:path extrusionOk="0" h="2020" w="4052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42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rect b="b" l="l" r="r" t="t"/>
                <a:pathLst>
                  <a:path extrusionOk="0" h="628" w="2524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42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rect b="b" l="l" r="r" t="t"/>
                <a:pathLst>
                  <a:path extrusionOk="0" h="1040" w="1584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42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rect b="b" l="l" r="r" t="t"/>
                <a:pathLst>
                  <a:path extrusionOk="0" h="896" w="2177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" name="Google Shape;248;p42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249" name="Google Shape;249;p42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rect b="b" l="l" r="r" t="t"/>
                <a:pathLst>
                  <a:path extrusionOk="0" h="2019" w="4051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42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rect b="b" l="l" r="r" t="t"/>
                <a:pathLst>
                  <a:path extrusionOk="0" h="627" w="2523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42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rect b="b" l="l" r="r" t="t"/>
                <a:pathLst>
                  <a:path extrusionOk="0" h="1039" w="1585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42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rect b="b" l="l" r="r" t="t"/>
                <a:pathLst>
                  <a:path extrusionOk="0" h="896" w="2179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42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254" name="Google Shape;254;p42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42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rect b="b" l="l" r="r" t="t"/>
                <a:pathLst>
                  <a:path extrusionOk="0" h="2491" w="645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42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rect b="b" l="l" r="r" t="t"/>
                <a:pathLst>
                  <a:path extrusionOk="0" h="1524" w="1115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42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rect b="b" l="l" r="r" t="t"/>
                <a:pathLst>
                  <a:path extrusionOk="0" h="2128" w="944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8" name="Google Shape;258;p42"/>
            <p:cNvSpPr/>
            <p:nvPr/>
          </p:nvSpPr>
          <p:spPr>
            <a:xfrm>
              <a:off x="4250519" y="1416170"/>
              <a:ext cx="26783" cy="52303"/>
            </a:xfrm>
            <a:custGeom>
              <a:rect b="b" l="l" r="r" t="t"/>
              <a:pathLst>
                <a:path extrusionOk="0"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2"/>
            <p:cNvSpPr/>
            <p:nvPr/>
          </p:nvSpPr>
          <p:spPr>
            <a:xfrm>
              <a:off x="4276166" y="1471370"/>
              <a:ext cx="24359" cy="25290"/>
            </a:xfrm>
            <a:custGeom>
              <a:rect b="b" l="l" r="r" t="t"/>
              <a:pathLst>
                <a:path extrusionOk="0"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2"/>
            <p:cNvSpPr/>
            <p:nvPr/>
          </p:nvSpPr>
          <p:spPr>
            <a:xfrm>
              <a:off x="4330231" y="1513121"/>
              <a:ext cx="21462" cy="10986"/>
            </a:xfrm>
            <a:custGeom>
              <a:rect b="b" l="l" r="r" t="t"/>
              <a:pathLst>
                <a:path extrusionOk="0"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2"/>
            <p:cNvSpPr/>
            <p:nvPr/>
          </p:nvSpPr>
          <p:spPr>
            <a:xfrm>
              <a:off x="4302005" y="1497298"/>
              <a:ext cx="25469" cy="17647"/>
            </a:xfrm>
            <a:custGeom>
              <a:rect b="b" l="l" r="r" t="t"/>
              <a:pathLst>
                <a:path extrusionOk="0"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" name="Google Shape;262;p42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263" name="Google Shape;263;p42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rect b="b" l="l" r="r" t="t"/>
                <a:pathLst>
                  <a:path extrusionOk="0" h="3996" w="205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42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rect b="b" l="l" r="r" t="t"/>
                <a:pathLst>
                  <a:path extrusionOk="0" h="2491" w="646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42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rect b="b" l="l" r="r" t="t"/>
                <a:pathLst>
                  <a:path extrusionOk="0" h="1524" w="1114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42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rect b="b" l="l" r="r" t="t"/>
                <a:pathLst>
                  <a:path extrusionOk="0" h="2128" w="946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7" name="Google Shape;267;p42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268" name="Google Shape;268;p42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rect b="b" l="l" r="r" t="t"/>
                <a:pathLst>
                  <a:path extrusionOk="0" h="2048" w="4168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42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rect b="b" l="l" r="r" t="t"/>
                <a:pathLst>
                  <a:path extrusionOk="0" h="1844" w="2044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42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rect b="b" l="l" r="r" t="t"/>
                <a:pathLst>
                  <a:path extrusionOk="0" h="1609" w="918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42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rect b="b" l="l" r="r" t="t"/>
                <a:pathLst>
                  <a:path extrusionOk="0" h="1927" w="1452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72" name="Google Shape;27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950" y="2632875"/>
            <a:ext cx="1242600" cy="17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2"/>
          <p:cNvSpPr txBox="1"/>
          <p:nvPr>
            <p:ph type="title"/>
          </p:nvPr>
        </p:nvSpPr>
        <p:spPr>
          <a:xfrm>
            <a:off x="938500" y="445025"/>
            <a:ext cx="32238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Mobile app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will buy our product?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9" name="Google Shape;279;p43"/>
          <p:cNvSpPr txBox="1"/>
          <p:nvPr>
            <p:ph idx="1" type="body"/>
          </p:nvPr>
        </p:nvSpPr>
        <p:spPr>
          <a:xfrm>
            <a:off x="371750" y="1539050"/>
            <a:ext cx="3232500" cy="32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USER</a:t>
            </a:r>
            <a:endParaRPr sz="16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Office workers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a typical working week, people spend on average </a:t>
            </a:r>
            <a:r>
              <a:rPr b="1" lang="en"/>
              <a:t>5 hours and 41 minutes per day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Gamers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Freelancers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COVID-19 pandemic has elicited increased sedentary behaviors!</a:t>
            </a:r>
            <a:endParaRPr/>
          </a:p>
        </p:txBody>
      </p:sp>
      <p:cxnSp>
        <p:nvCxnSpPr>
          <p:cNvPr id="280" name="Google Shape;280;p43"/>
          <p:cNvCxnSpPr/>
          <p:nvPr/>
        </p:nvCxnSpPr>
        <p:spPr>
          <a:xfrm>
            <a:off x="1261150" y="989150"/>
            <a:ext cx="4092600" cy="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81" name="Google Shape;281;p43"/>
          <p:cNvSpPr txBox="1"/>
          <p:nvPr/>
        </p:nvSpPr>
        <p:spPr>
          <a:xfrm>
            <a:off x="4019675" y="1539050"/>
            <a:ext cx="3424800" cy="28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CUSTOMER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B2B → Δρομέας, Plaisio &amp; Large-Middle sized companies (e.g. NBG)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B2C → Individuals such as gamers (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715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million gaming audience in Europe)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Fact: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Hundreds of millions of players are engaged daily in virtual and competitive electronic gaming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idx="1" type="subTitle"/>
          </p:nvPr>
        </p:nvSpPr>
        <p:spPr>
          <a:xfrm>
            <a:off x="108675" y="144062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 Analysis and Deep Learning is an extremely “hot” aspect</a:t>
            </a:r>
            <a:endParaRPr/>
          </a:p>
        </p:txBody>
      </p:sp>
      <p:sp>
        <p:nvSpPr>
          <p:cNvPr id="287" name="Google Shape;287;p44"/>
          <p:cNvSpPr txBox="1"/>
          <p:nvPr>
            <p:ph type="title"/>
          </p:nvPr>
        </p:nvSpPr>
        <p:spPr>
          <a:xfrm>
            <a:off x="288100" y="168425"/>
            <a:ext cx="43320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Innovation &amp; Competitive Advantage</a:t>
            </a:r>
            <a:endParaRPr/>
          </a:p>
        </p:txBody>
      </p:sp>
      <p:grpSp>
        <p:nvGrpSpPr>
          <p:cNvPr id="288" name="Google Shape;288;p44"/>
          <p:cNvGrpSpPr/>
          <p:nvPr/>
        </p:nvGrpSpPr>
        <p:grpSpPr>
          <a:xfrm>
            <a:off x="3203813" y="1326615"/>
            <a:ext cx="1636117" cy="1526144"/>
            <a:chOff x="729238" y="1179665"/>
            <a:chExt cx="1636117" cy="1526144"/>
          </a:xfrm>
        </p:grpSpPr>
        <p:grpSp>
          <p:nvGrpSpPr>
            <p:cNvPr id="289" name="Google Shape;289;p44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290" name="Google Shape;290;p44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44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44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44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44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44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44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4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4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44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" name="Google Shape;300;p44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301" name="Google Shape;301;p44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44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44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44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44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44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44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44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44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44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" name="Google Shape;311;p44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312" name="Google Shape;312;p44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44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44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44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44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44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44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44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44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44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" name="Google Shape;322;p44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323" name="Google Shape;323;p44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44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44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44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44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44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44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44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4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4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p44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334" name="Google Shape;334;p44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4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44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4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4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4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44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44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44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44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4" name="Google Shape;344;p44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345" name="Google Shape;345;p44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44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44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44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44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44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44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44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44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44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5" name="Google Shape;355;p44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356" name="Google Shape;356;p44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44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44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44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44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44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44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44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44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44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6" name="Google Shape;366;p44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367" name="Google Shape;367;p44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44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44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44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44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44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44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44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44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44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7" name="Google Shape;377;p44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378" name="Google Shape;378;p44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44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44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44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44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44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44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44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44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" name="Google Shape;388;p44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389" name="Google Shape;389;p44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44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44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44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44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44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44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4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4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44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9" name="Google Shape;399;p44"/>
          <p:cNvSpPr/>
          <p:nvPr/>
        </p:nvSpPr>
        <p:spPr>
          <a:xfrm>
            <a:off x="5270600" y="1906375"/>
            <a:ext cx="1443000" cy="23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" name="Google Shape;400;p44"/>
          <p:cNvGrpSpPr/>
          <p:nvPr/>
        </p:nvGrpSpPr>
        <p:grpSpPr>
          <a:xfrm>
            <a:off x="5554600" y="998488"/>
            <a:ext cx="874976" cy="719600"/>
            <a:chOff x="7608988" y="2093194"/>
            <a:chExt cx="817276" cy="672147"/>
          </a:xfrm>
        </p:grpSpPr>
        <p:cxnSp>
          <p:nvCxnSpPr>
            <p:cNvPr id="401" name="Google Shape;401;p44"/>
            <p:cNvCxnSpPr/>
            <p:nvPr/>
          </p:nvCxnSpPr>
          <p:spPr>
            <a:xfrm flipH="1" rot="5400000">
              <a:off x="7620257" y="2136491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44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44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44"/>
            <p:cNvCxnSpPr/>
            <p:nvPr/>
          </p:nvCxnSpPr>
          <p:spPr>
            <a:xfrm flipH="1" rot="-5400000">
              <a:off x="8285120" y="2644741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44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44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667E9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07" name="Google Shape;407;p44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408" name="Google Shape;408;p44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409" name="Google Shape;409;p44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rect b="b" l="l" r="r" t="t"/>
                  <a:pathLst>
                    <a:path extrusionOk="0" h="45503" w="21253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44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rect b="b" l="l" r="r" t="t"/>
                  <a:pathLst>
                    <a:path extrusionOk="0" h="5029" w="1180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44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rect b="b" l="l" r="r" t="t"/>
                  <a:pathLst>
                    <a:path extrusionOk="0" h="8180" w="10011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44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rect b="b" l="l" r="r" t="t"/>
                  <a:pathLst>
                    <a:path extrusionOk="0" h="1062" w="8488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44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rect b="b" l="l" r="r" t="t"/>
                  <a:pathLst>
                    <a:path extrusionOk="0" h="4248" w="7617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44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rect b="b" l="l" r="r" t="t"/>
                  <a:pathLst>
                    <a:path extrusionOk="0" h="1059" w="7125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44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rect b="b" l="l" r="r" t="t"/>
                  <a:pathLst>
                    <a:path extrusionOk="0" h="7109" w="7804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6" name="Google Shape;416;p44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417" name="Google Shape;417;p44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rect b="b" l="l" r="r" t="t"/>
                  <a:pathLst>
                    <a:path extrusionOk="0" h="45503" w="21253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44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rect b="b" l="l" r="r" t="t"/>
                  <a:pathLst>
                    <a:path extrusionOk="0" h="5029" w="1180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44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rect b="b" l="l" r="r" t="t"/>
                  <a:pathLst>
                    <a:path extrusionOk="0" h="8180" w="10011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44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rect b="b" l="l" r="r" t="t"/>
                  <a:pathLst>
                    <a:path extrusionOk="0" h="1062" w="8488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44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rect b="b" l="l" r="r" t="t"/>
                  <a:pathLst>
                    <a:path extrusionOk="0" h="4248" w="7617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44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rect b="b" l="l" r="r" t="t"/>
                  <a:pathLst>
                    <a:path extrusionOk="0" h="1059" w="7125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" name="Google Shape;423;p44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rect b="b" l="l" r="r" t="t"/>
                  <a:pathLst>
                    <a:path extrusionOk="0" h="7109" w="7804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24" name="Google Shape;424;p44"/>
          <p:cNvGrpSpPr/>
          <p:nvPr/>
        </p:nvGrpSpPr>
        <p:grpSpPr>
          <a:xfrm>
            <a:off x="6939996" y="1309265"/>
            <a:ext cx="1695374" cy="1560837"/>
            <a:chOff x="727421" y="2828315"/>
            <a:chExt cx="1695374" cy="1560837"/>
          </a:xfrm>
        </p:grpSpPr>
        <p:grpSp>
          <p:nvGrpSpPr>
            <p:cNvPr id="425" name="Google Shape;425;p44"/>
            <p:cNvGrpSpPr/>
            <p:nvPr/>
          </p:nvGrpSpPr>
          <p:grpSpPr>
            <a:xfrm>
              <a:off x="819108" y="2882501"/>
              <a:ext cx="103104" cy="1426186"/>
              <a:chOff x="4674013" y="3100904"/>
              <a:chExt cx="122758" cy="1698043"/>
            </a:xfrm>
          </p:grpSpPr>
          <p:sp>
            <p:nvSpPr>
              <p:cNvPr id="426" name="Google Shape;426;p44"/>
              <p:cNvSpPr/>
              <p:nvPr/>
            </p:nvSpPr>
            <p:spPr>
              <a:xfrm>
                <a:off x="4674013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44"/>
              <p:cNvSpPr/>
              <p:nvPr/>
            </p:nvSpPr>
            <p:spPr>
              <a:xfrm>
                <a:off x="4674013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44"/>
              <p:cNvSpPr/>
              <p:nvPr/>
            </p:nvSpPr>
            <p:spPr>
              <a:xfrm>
                <a:off x="4674013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44"/>
              <p:cNvSpPr/>
              <p:nvPr/>
            </p:nvSpPr>
            <p:spPr>
              <a:xfrm>
                <a:off x="4674013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44"/>
              <p:cNvSpPr/>
              <p:nvPr/>
            </p:nvSpPr>
            <p:spPr>
              <a:xfrm>
                <a:off x="4674013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44"/>
              <p:cNvSpPr/>
              <p:nvPr/>
            </p:nvSpPr>
            <p:spPr>
              <a:xfrm>
                <a:off x="4674013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44"/>
              <p:cNvSpPr/>
              <p:nvPr/>
            </p:nvSpPr>
            <p:spPr>
              <a:xfrm>
                <a:off x="4674013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3" name="Google Shape;433;p44"/>
            <p:cNvGrpSpPr/>
            <p:nvPr/>
          </p:nvGrpSpPr>
          <p:grpSpPr>
            <a:xfrm>
              <a:off x="1062475" y="2882501"/>
              <a:ext cx="103104" cy="1426186"/>
              <a:chOff x="4940438" y="3100904"/>
              <a:chExt cx="122758" cy="1698043"/>
            </a:xfrm>
          </p:grpSpPr>
          <p:sp>
            <p:nvSpPr>
              <p:cNvPr id="434" name="Google Shape;434;p44"/>
              <p:cNvSpPr/>
              <p:nvPr/>
            </p:nvSpPr>
            <p:spPr>
              <a:xfrm>
                <a:off x="4940438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44"/>
              <p:cNvSpPr/>
              <p:nvPr/>
            </p:nvSpPr>
            <p:spPr>
              <a:xfrm>
                <a:off x="4940438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4"/>
              <p:cNvSpPr/>
              <p:nvPr/>
            </p:nvSpPr>
            <p:spPr>
              <a:xfrm>
                <a:off x="4940438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4"/>
              <p:cNvSpPr/>
              <p:nvPr/>
            </p:nvSpPr>
            <p:spPr>
              <a:xfrm>
                <a:off x="4940438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44"/>
              <p:cNvSpPr/>
              <p:nvPr/>
            </p:nvSpPr>
            <p:spPr>
              <a:xfrm>
                <a:off x="4940438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44"/>
              <p:cNvSpPr/>
              <p:nvPr/>
            </p:nvSpPr>
            <p:spPr>
              <a:xfrm>
                <a:off x="4940438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44"/>
              <p:cNvSpPr/>
              <p:nvPr/>
            </p:nvSpPr>
            <p:spPr>
              <a:xfrm>
                <a:off x="4940438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1" name="Google Shape;441;p44"/>
            <p:cNvGrpSpPr/>
            <p:nvPr/>
          </p:nvGrpSpPr>
          <p:grpSpPr>
            <a:xfrm>
              <a:off x="1299324" y="2882501"/>
              <a:ext cx="103104" cy="1426186"/>
              <a:chOff x="5206863" y="3100904"/>
              <a:chExt cx="122758" cy="1698043"/>
            </a:xfrm>
          </p:grpSpPr>
          <p:sp>
            <p:nvSpPr>
              <p:cNvPr id="442" name="Google Shape;442;p44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44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44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44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44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4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44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9" name="Google Shape;449;p44"/>
            <p:cNvGrpSpPr/>
            <p:nvPr/>
          </p:nvGrpSpPr>
          <p:grpSpPr>
            <a:xfrm>
              <a:off x="1786057" y="2882501"/>
              <a:ext cx="103104" cy="1426186"/>
              <a:chOff x="6006138" y="3143629"/>
              <a:chExt cx="122758" cy="1698043"/>
            </a:xfrm>
          </p:grpSpPr>
          <p:sp>
            <p:nvSpPr>
              <p:cNvPr id="450" name="Google Shape;450;p44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44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4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4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44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44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44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7" name="Google Shape;457;p44"/>
            <p:cNvGrpSpPr/>
            <p:nvPr/>
          </p:nvGrpSpPr>
          <p:grpSpPr>
            <a:xfrm>
              <a:off x="2029422" y="2882501"/>
              <a:ext cx="103104" cy="1426186"/>
              <a:chOff x="6805413" y="3100904"/>
              <a:chExt cx="122758" cy="1698043"/>
            </a:xfrm>
          </p:grpSpPr>
          <p:sp>
            <p:nvSpPr>
              <p:cNvPr id="458" name="Google Shape;458;p44"/>
              <p:cNvSpPr/>
              <p:nvPr/>
            </p:nvSpPr>
            <p:spPr>
              <a:xfrm>
                <a:off x="6805413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44"/>
              <p:cNvSpPr/>
              <p:nvPr/>
            </p:nvSpPr>
            <p:spPr>
              <a:xfrm>
                <a:off x="6805413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44"/>
              <p:cNvSpPr/>
              <p:nvPr/>
            </p:nvSpPr>
            <p:spPr>
              <a:xfrm>
                <a:off x="6805413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44"/>
              <p:cNvSpPr/>
              <p:nvPr/>
            </p:nvSpPr>
            <p:spPr>
              <a:xfrm>
                <a:off x="6805413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44"/>
              <p:cNvSpPr/>
              <p:nvPr/>
            </p:nvSpPr>
            <p:spPr>
              <a:xfrm>
                <a:off x="6805413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44"/>
              <p:cNvSpPr/>
              <p:nvPr/>
            </p:nvSpPr>
            <p:spPr>
              <a:xfrm>
                <a:off x="6805413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44"/>
              <p:cNvSpPr/>
              <p:nvPr/>
            </p:nvSpPr>
            <p:spPr>
              <a:xfrm>
                <a:off x="6805413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5" name="Google Shape;465;p44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466" name="Google Shape;466;p44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7" name="Google Shape;467;p44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68" name="Google Shape;468;p44"/>
            <p:cNvGrpSpPr/>
            <p:nvPr/>
          </p:nvGrpSpPr>
          <p:grpSpPr>
            <a:xfrm>
              <a:off x="2272795" y="2882501"/>
              <a:ext cx="103104" cy="1426186"/>
              <a:chOff x="5206863" y="3100904"/>
              <a:chExt cx="122758" cy="1698043"/>
            </a:xfrm>
          </p:grpSpPr>
          <p:sp>
            <p:nvSpPr>
              <p:cNvPr id="469" name="Google Shape;469;p44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44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44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44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44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44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44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6" name="Google Shape;476;p44"/>
            <p:cNvGrpSpPr/>
            <p:nvPr/>
          </p:nvGrpSpPr>
          <p:grpSpPr>
            <a:xfrm>
              <a:off x="1542694" y="2882501"/>
              <a:ext cx="103104" cy="1426186"/>
              <a:chOff x="6006138" y="3143629"/>
              <a:chExt cx="122758" cy="1698043"/>
            </a:xfrm>
          </p:grpSpPr>
          <p:sp>
            <p:nvSpPr>
              <p:cNvPr id="477" name="Google Shape;477;p44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44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44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44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44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4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4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84" name="Google Shape;484;p44"/>
          <p:cNvSpPr txBox="1"/>
          <p:nvPr/>
        </p:nvSpPr>
        <p:spPr>
          <a:xfrm>
            <a:off x="4055325" y="3364200"/>
            <a:ext cx="3402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 future algorithm could “recognize” patterns for </a:t>
            </a:r>
            <a:r>
              <a:rPr b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Prevention</a:t>
            </a:r>
            <a:r>
              <a:rPr b="1" lang="en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! </a:t>
            </a:r>
            <a:endParaRPr b="1"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85" name="Google Shape;485;p44"/>
          <p:cNvCxnSpPr/>
          <p:nvPr/>
        </p:nvCxnSpPr>
        <p:spPr>
          <a:xfrm>
            <a:off x="527500" y="1048000"/>
            <a:ext cx="4092600" cy="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A25057959EA51445AE6D457DDD28755C" ma:contentTypeVersion="8" ma:contentTypeDescription="Δημιουργία νέου εγγράφου" ma:contentTypeScope="" ma:versionID="31df19f50afce5044865d4928abf902b">
  <xsd:schema xmlns:xsd="http://www.w3.org/2001/XMLSchema" xmlns:xs="http://www.w3.org/2001/XMLSchema" xmlns:p="http://schemas.microsoft.com/office/2006/metadata/properties" xmlns:ns2="b1581aba-ff64-4371-ac02-4c80def07117" targetNamespace="http://schemas.microsoft.com/office/2006/metadata/properties" ma:root="true" ma:fieldsID="ac7b7d3119ad7a4bb03b6d426532748b" ns2:_="">
    <xsd:import namespace="b1581aba-ff64-4371-ac02-4c80def071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81aba-ff64-4371-ac02-4c80def071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692CE2-8412-4694-95DA-CC99C18E5C00}"/>
</file>

<file path=customXml/itemProps2.xml><?xml version="1.0" encoding="utf-8"?>
<ds:datastoreItem xmlns:ds="http://schemas.openxmlformats.org/officeDocument/2006/customXml" ds:itemID="{D5DD12F1-4060-4BF5-AD38-281BAA579C9C}"/>
</file>

<file path=customXml/itemProps3.xml><?xml version="1.0" encoding="utf-8"?>
<ds:datastoreItem xmlns:ds="http://schemas.openxmlformats.org/officeDocument/2006/customXml" ds:itemID="{CB6BE3E6-1B00-47AC-9D5F-492E109B4568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0x010100A25057959EA51445AE6D457DDD28755C</vt:lpwstr>
  </property>
</Properties>
</file>